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65" r:id="rId3"/>
    <p:sldMasterId id="2147483692" r:id="rId4"/>
    <p:sldMasterId id="2147483668" r:id="rId5"/>
  </p:sldMasterIdLst>
  <p:notesMasterIdLst>
    <p:notesMasterId r:id="rId36"/>
  </p:notesMasterIdLst>
  <p:sldIdLst>
    <p:sldId id="256" r:id="rId6"/>
    <p:sldId id="315" r:id="rId7"/>
    <p:sldId id="355" r:id="rId8"/>
    <p:sldId id="269" r:id="rId9"/>
    <p:sldId id="288" r:id="rId10"/>
    <p:sldId id="312" r:id="rId11"/>
    <p:sldId id="345" r:id="rId12"/>
    <p:sldId id="354" r:id="rId13"/>
    <p:sldId id="346" r:id="rId14"/>
    <p:sldId id="313" r:id="rId15"/>
    <p:sldId id="343" r:id="rId16"/>
    <p:sldId id="347" r:id="rId17"/>
    <p:sldId id="344" r:id="rId18"/>
    <p:sldId id="349" r:id="rId19"/>
    <p:sldId id="366" r:id="rId20"/>
    <p:sldId id="348" r:id="rId21"/>
    <p:sldId id="352" r:id="rId22"/>
    <p:sldId id="319" r:id="rId23"/>
    <p:sldId id="350" r:id="rId24"/>
    <p:sldId id="356" r:id="rId25"/>
    <p:sldId id="357" r:id="rId26"/>
    <p:sldId id="358" r:id="rId27"/>
    <p:sldId id="359" r:id="rId28"/>
    <p:sldId id="361" r:id="rId29"/>
    <p:sldId id="360" r:id="rId30"/>
    <p:sldId id="362" r:id="rId31"/>
    <p:sldId id="363" r:id="rId32"/>
    <p:sldId id="364" r:id="rId33"/>
    <p:sldId id="365" r:id="rId34"/>
    <p:sldId id="36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6699"/>
    <a:srgbClr val="D9D9D9"/>
    <a:srgbClr val="CC99FF"/>
    <a:srgbClr val="C5E0B4"/>
    <a:srgbClr val="FFCC99"/>
    <a:srgbClr val="FFFF66"/>
    <a:srgbClr val="FF9966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 snapToGrid="0" snapToObjects="1">
      <p:cViewPr>
        <p:scale>
          <a:sx n="98" d="100"/>
          <a:sy n="98" d="100"/>
        </p:scale>
        <p:origin x="492" y="-13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E039B-2C74-4231-910F-F9675834F54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7223868-69C1-4837-9A6F-5FD0EEEFBCC0}">
      <dgm:prSet phldrT="[Text]" custT="1"/>
      <dgm:spPr>
        <a:solidFill>
          <a:srgbClr val="CC99FF"/>
        </a:solidFill>
      </dgm:spPr>
      <dgm:t>
        <a:bodyPr/>
        <a:lstStyle/>
        <a:p>
          <a:r>
            <a:rPr lang="en-GB" sz="1900" dirty="0" smtClean="0"/>
            <a:t>Plan</a:t>
          </a:r>
          <a:endParaRPr lang="en-GB" sz="1900" dirty="0"/>
        </a:p>
      </dgm:t>
    </dgm:pt>
    <dgm:pt modelId="{C54EAE30-4946-4C5E-9295-26D140CE13BC}" type="parTrans" cxnId="{7BC10EA8-543A-4EF0-87F5-D39E6DE1C1AC}">
      <dgm:prSet/>
      <dgm:spPr/>
      <dgm:t>
        <a:bodyPr/>
        <a:lstStyle/>
        <a:p>
          <a:endParaRPr lang="en-GB" sz="2000"/>
        </a:p>
      </dgm:t>
    </dgm:pt>
    <dgm:pt modelId="{71CB3528-DBC2-416A-8B30-84B855ED759C}" type="sibTrans" cxnId="{7BC10EA8-543A-4EF0-87F5-D39E6DE1C1AC}">
      <dgm:prSet custT="1"/>
      <dgm:spPr>
        <a:solidFill>
          <a:srgbClr val="CC99FF"/>
        </a:solidFill>
      </dgm:spPr>
      <dgm:t>
        <a:bodyPr/>
        <a:lstStyle/>
        <a:p>
          <a:endParaRPr lang="en-GB" sz="2000"/>
        </a:p>
      </dgm:t>
    </dgm:pt>
    <dgm:pt modelId="{34270445-4E0C-4F72-ABB4-29975DE62652}">
      <dgm:prSet phldrT="[Text]" custT="1"/>
      <dgm:spPr/>
      <dgm:t>
        <a:bodyPr/>
        <a:lstStyle/>
        <a:p>
          <a:r>
            <a:rPr lang="en-GB" sz="1900" dirty="0" smtClean="0"/>
            <a:t>Process</a:t>
          </a:r>
          <a:endParaRPr lang="en-GB" sz="1900" dirty="0"/>
        </a:p>
      </dgm:t>
    </dgm:pt>
    <dgm:pt modelId="{1BF54360-F621-44B6-9AFB-5F8069F818F6}" type="parTrans" cxnId="{5F2AB0DA-569A-419A-A194-77E1225CFB7F}">
      <dgm:prSet/>
      <dgm:spPr/>
      <dgm:t>
        <a:bodyPr/>
        <a:lstStyle/>
        <a:p>
          <a:endParaRPr lang="en-GB" sz="2000"/>
        </a:p>
      </dgm:t>
    </dgm:pt>
    <dgm:pt modelId="{3A71EC94-BB5C-4B82-A143-58BAA1A54E9E}" type="sibTrans" cxnId="{5F2AB0DA-569A-419A-A194-77E1225CFB7F}">
      <dgm:prSet custT="1"/>
      <dgm:spPr/>
      <dgm:t>
        <a:bodyPr/>
        <a:lstStyle/>
        <a:p>
          <a:endParaRPr lang="en-GB" sz="2000"/>
        </a:p>
      </dgm:t>
    </dgm:pt>
    <dgm:pt modelId="{9FB7A746-EB17-4CD9-9E13-2185AEB35DED}">
      <dgm:prSet phldrT="[Text]" custT="1"/>
      <dgm:spPr/>
      <dgm:t>
        <a:bodyPr/>
        <a:lstStyle/>
        <a:p>
          <a:r>
            <a:rPr lang="en-GB" sz="1900" dirty="0" smtClean="0"/>
            <a:t>Preserve</a:t>
          </a:r>
          <a:endParaRPr lang="en-GB" sz="1900" dirty="0"/>
        </a:p>
      </dgm:t>
    </dgm:pt>
    <dgm:pt modelId="{DFCC5645-8F81-4CBF-BC7F-C6AD69BB87ED}" type="parTrans" cxnId="{E6512085-29CA-4963-A2C3-295885FDF11C}">
      <dgm:prSet/>
      <dgm:spPr/>
      <dgm:t>
        <a:bodyPr/>
        <a:lstStyle/>
        <a:p>
          <a:endParaRPr lang="en-GB" sz="2000"/>
        </a:p>
      </dgm:t>
    </dgm:pt>
    <dgm:pt modelId="{3BE52518-5BCC-41AD-9763-F7A3EA359DEB}" type="sibTrans" cxnId="{E6512085-29CA-4963-A2C3-295885FDF11C}">
      <dgm:prSet custT="1"/>
      <dgm:spPr/>
      <dgm:t>
        <a:bodyPr/>
        <a:lstStyle/>
        <a:p>
          <a:endParaRPr lang="en-GB" sz="2000"/>
        </a:p>
      </dgm:t>
    </dgm:pt>
    <dgm:pt modelId="{26D7DEFE-933D-435F-8A02-093101468CDB}">
      <dgm:prSet phldrT="[Text]" custT="1"/>
      <dgm:spPr/>
      <dgm:t>
        <a:bodyPr/>
        <a:lstStyle/>
        <a:p>
          <a:r>
            <a:rPr lang="en-GB" sz="1900" dirty="0" smtClean="0"/>
            <a:t>Share</a:t>
          </a:r>
          <a:endParaRPr lang="en-GB" sz="1900" dirty="0"/>
        </a:p>
      </dgm:t>
    </dgm:pt>
    <dgm:pt modelId="{0F87AF66-3377-4930-92EB-1892E6521046}" type="parTrans" cxnId="{E92360EE-23B7-4A6F-8191-797D9C05B4EC}">
      <dgm:prSet/>
      <dgm:spPr/>
      <dgm:t>
        <a:bodyPr/>
        <a:lstStyle/>
        <a:p>
          <a:endParaRPr lang="en-GB" sz="2000"/>
        </a:p>
      </dgm:t>
    </dgm:pt>
    <dgm:pt modelId="{952F76C7-C35C-4FB7-9C32-FAD175D98D80}" type="sibTrans" cxnId="{E92360EE-23B7-4A6F-8191-797D9C05B4EC}">
      <dgm:prSet custT="1"/>
      <dgm:spPr/>
      <dgm:t>
        <a:bodyPr/>
        <a:lstStyle/>
        <a:p>
          <a:endParaRPr lang="en-GB" sz="2000"/>
        </a:p>
      </dgm:t>
    </dgm:pt>
    <dgm:pt modelId="{AA281F16-9307-443E-B248-85A0570AA9C6}">
      <dgm:prSet phldrT="[Text]" custT="1"/>
      <dgm:spPr/>
      <dgm:t>
        <a:bodyPr/>
        <a:lstStyle/>
        <a:p>
          <a:r>
            <a:rPr lang="en-GB" sz="1900" dirty="0" smtClean="0"/>
            <a:t>Reuse</a:t>
          </a:r>
          <a:endParaRPr lang="en-GB" sz="1900" dirty="0"/>
        </a:p>
      </dgm:t>
    </dgm:pt>
    <dgm:pt modelId="{816CA610-0C55-4D14-9700-C12A33016F04}" type="parTrans" cxnId="{65516E96-3766-408F-B7F2-B0DB314CBF67}">
      <dgm:prSet/>
      <dgm:spPr/>
      <dgm:t>
        <a:bodyPr/>
        <a:lstStyle/>
        <a:p>
          <a:endParaRPr lang="en-GB" sz="2000"/>
        </a:p>
      </dgm:t>
    </dgm:pt>
    <dgm:pt modelId="{775F1B4C-1FA1-4F5B-ABE5-0961A3738FFB}" type="sibTrans" cxnId="{65516E96-3766-408F-B7F2-B0DB314CBF67}">
      <dgm:prSet custT="1"/>
      <dgm:spPr/>
      <dgm:t>
        <a:bodyPr/>
        <a:lstStyle/>
        <a:p>
          <a:endParaRPr lang="en-GB" sz="2000"/>
        </a:p>
      </dgm:t>
    </dgm:pt>
    <dgm:pt modelId="{0B648311-1EE2-41B5-AA4B-44FB72938EBE}">
      <dgm:prSet phldrT="[Text]" custT="1"/>
      <dgm:spPr/>
      <dgm:t>
        <a:bodyPr/>
        <a:lstStyle/>
        <a:p>
          <a:r>
            <a:rPr lang="en-GB" sz="1900" dirty="0" smtClean="0"/>
            <a:t>Create</a:t>
          </a:r>
          <a:endParaRPr lang="en-GB" sz="1900" dirty="0"/>
        </a:p>
      </dgm:t>
    </dgm:pt>
    <dgm:pt modelId="{EBD24A40-4EB3-49FA-B5CA-337B2DFD9C27}" type="parTrans" cxnId="{A7D25EA5-B82B-4471-AE6B-5C286D694E51}">
      <dgm:prSet/>
      <dgm:spPr/>
      <dgm:t>
        <a:bodyPr/>
        <a:lstStyle/>
        <a:p>
          <a:endParaRPr lang="en-GB" sz="2000"/>
        </a:p>
      </dgm:t>
    </dgm:pt>
    <dgm:pt modelId="{1A273806-B72F-4069-A96A-CFAD34268DA7}" type="sibTrans" cxnId="{A7D25EA5-B82B-4471-AE6B-5C286D694E51}">
      <dgm:prSet custT="1"/>
      <dgm:spPr/>
      <dgm:t>
        <a:bodyPr/>
        <a:lstStyle/>
        <a:p>
          <a:endParaRPr lang="en-GB" sz="2000"/>
        </a:p>
      </dgm:t>
    </dgm:pt>
    <dgm:pt modelId="{B10E32BA-8AFC-479E-B781-48E78CF5E63B}" type="pres">
      <dgm:prSet presAssocID="{8A0E039B-2C74-4231-910F-F9675834F5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A01EBD-42EE-4031-AF5C-2F615AA2EA14}" type="pres">
      <dgm:prSet presAssocID="{C7223868-69C1-4837-9A6F-5FD0EEEFBCC0}" presName="node" presStyleLbl="node1" presStyleIdx="0" presStyleCnt="6" custScaleX="106970" custScaleY="106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A94971-F43F-46FB-9867-AC248EA65563}" type="pres">
      <dgm:prSet presAssocID="{71CB3528-DBC2-416A-8B30-84B855ED759C}" presName="sibTrans" presStyleLbl="sibTrans2D1" presStyleIdx="0" presStyleCnt="6"/>
      <dgm:spPr/>
      <dgm:t>
        <a:bodyPr/>
        <a:lstStyle/>
        <a:p>
          <a:endParaRPr lang="en-GB"/>
        </a:p>
      </dgm:t>
    </dgm:pt>
    <dgm:pt modelId="{ED2442E4-E124-48A2-9ED1-7E9D4DBA5944}" type="pres">
      <dgm:prSet presAssocID="{71CB3528-DBC2-416A-8B30-84B855ED759C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CF7D5E58-D61D-47F7-926D-C39BA1EDCCE7}" type="pres">
      <dgm:prSet presAssocID="{0B648311-1EE2-41B5-AA4B-44FB72938EBE}" presName="node" presStyleLbl="node1" presStyleIdx="1" presStyleCnt="6" custScaleX="106970" custScaleY="106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0B8B26-FAD7-48B7-814E-45EEA9B3D9C9}" type="pres">
      <dgm:prSet presAssocID="{1A273806-B72F-4069-A96A-CFAD34268DA7}" presName="sibTrans" presStyleLbl="sibTrans2D1" presStyleIdx="1" presStyleCnt="6"/>
      <dgm:spPr/>
      <dgm:t>
        <a:bodyPr/>
        <a:lstStyle/>
        <a:p>
          <a:endParaRPr lang="en-GB"/>
        </a:p>
      </dgm:t>
    </dgm:pt>
    <dgm:pt modelId="{18289435-FFE9-47D7-939C-32791182FD2B}" type="pres">
      <dgm:prSet presAssocID="{1A273806-B72F-4069-A96A-CFAD34268DA7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AD4E94B0-54B0-48B0-B7AD-892734239710}" type="pres">
      <dgm:prSet presAssocID="{34270445-4E0C-4F72-ABB4-29975DE62652}" presName="node" presStyleLbl="node1" presStyleIdx="2" presStyleCnt="6" custScaleX="106970" custScaleY="106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33EB8A-6ADB-4475-A729-718F47CD1A96}" type="pres">
      <dgm:prSet presAssocID="{3A71EC94-BB5C-4B82-A143-58BAA1A54E9E}" presName="sibTrans" presStyleLbl="sibTrans2D1" presStyleIdx="2" presStyleCnt="6"/>
      <dgm:spPr/>
      <dgm:t>
        <a:bodyPr/>
        <a:lstStyle/>
        <a:p>
          <a:endParaRPr lang="en-GB"/>
        </a:p>
      </dgm:t>
    </dgm:pt>
    <dgm:pt modelId="{164811D1-DF7E-4C9F-9F86-B845879EADBE}" type="pres">
      <dgm:prSet presAssocID="{3A71EC94-BB5C-4B82-A143-58BAA1A54E9E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0C53847A-701A-4590-B77A-FEBB08CFAAFD}" type="pres">
      <dgm:prSet presAssocID="{9FB7A746-EB17-4CD9-9E13-2185AEB35DED}" presName="node" presStyleLbl="node1" presStyleIdx="3" presStyleCnt="6" custScaleX="106970" custScaleY="106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D53F10-6D68-4173-870C-DC73B2A35178}" type="pres">
      <dgm:prSet presAssocID="{3BE52518-5BCC-41AD-9763-F7A3EA359DEB}" presName="sibTrans" presStyleLbl="sibTrans2D1" presStyleIdx="3" presStyleCnt="6"/>
      <dgm:spPr/>
      <dgm:t>
        <a:bodyPr/>
        <a:lstStyle/>
        <a:p>
          <a:endParaRPr lang="en-GB"/>
        </a:p>
      </dgm:t>
    </dgm:pt>
    <dgm:pt modelId="{E14C9879-C8F6-4234-AD6F-AC6C6EC6CD7C}" type="pres">
      <dgm:prSet presAssocID="{3BE52518-5BCC-41AD-9763-F7A3EA359DEB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D39B9BF3-8E7F-4837-B726-D0E09927EB04}" type="pres">
      <dgm:prSet presAssocID="{26D7DEFE-933D-435F-8A02-093101468CDB}" presName="node" presStyleLbl="node1" presStyleIdx="4" presStyleCnt="6" custScaleX="106970" custScaleY="106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3C1F17-5B4C-458D-B8BE-0A1EC56504AF}" type="pres">
      <dgm:prSet presAssocID="{952F76C7-C35C-4FB7-9C32-FAD175D98D80}" presName="sibTrans" presStyleLbl="sibTrans2D1" presStyleIdx="4" presStyleCnt="6"/>
      <dgm:spPr/>
      <dgm:t>
        <a:bodyPr/>
        <a:lstStyle/>
        <a:p>
          <a:endParaRPr lang="en-GB"/>
        </a:p>
      </dgm:t>
    </dgm:pt>
    <dgm:pt modelId="{6D3719F9-1481-4981-835B-389AAE4E0799}" type="pres">
      <dgm:prSet presAssocID="{952F76C7-C35C-4FB7-9C32-FAD175D98D80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DB1FD4A1-5DA2-443F-94B3-35175D5B5BD5}" type="pres">
      <dgm:prSet presAssocID="{AA281F16-9307-443E-B248-85A0570AA9C6}" presName="node" presStyleLbl="node1" presStyleIdx="5" presStyleCnt="6" custScaleX="106970" custScaleY="106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C46790-5807-4365-A937-7B51706317D6}" type="pres">
      <dgm:prSet presAssocID="{775F1B4C-1FA1-4F5B-ABE5-0961A3738FFB}" presName="sibTrans" presStyleLbl="sibTrans2D1" presStyleIdx="5" presStyleCnt="6"/>
      <dgm:spPr/>
      <dgm:t>
        <a:bodyPr/>
        <a:lstStyle/>
        <a:p>
          <a:endParaRPr lang="en-GB"/>
        </a:p>
      </dgm:t>
    </dgm:pt>
    <dgm:pt modelId="{85FF079B-99F8-458F-A737-C62058396988}" type="pres">
      <dgm:prSet presAssocID="{775F1B4C-1FA1-4F5B-ABE5-0961A3738FFB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B90C4072-5ABC-4DFE-B7C4-4F4A23126701}" type="presOf" srcId="{1A273806-B72F-4069-A96A-CFAD34268DA7}" destId="{18289435-FFE9-47D7-939C-32791182FD2B}" srcOrd="1" destOrd="0" presId="urn:microsoft.com/office/officeart/2005/8/layout/cycle2"/>
    <dgm:cxn modelId="{A70E27A9-2C2E-4E6B-B035-0A420F688611}" type="presOf" srcId="{AA281F16-9307-443E-B248-85A0570AA9C6}" destId="{DB1FD4A1-5DA2-443F-94B3-35175D5B5BD5}" srcOrd="0" destOrd="0" presId="urn:microsoft.com/office/officeart/2005/8/layout/cycle2"/>
    <dgm:cxn modelId="{5F2AB0DA-569A-419A-A194-77E1225CFB7F}" srcId="{8A0E039B-2C74-4231-910F-F9675834F54D}" destId="{34270445-4E0C-4F72-ABB4-29975DE62652}" srcOrd="2" destOrd="0" parTransId="{1BF54360-F621-44B6-9AFB-5F8069F818F6}" sibTransId="{3A71EC94-BB5C-4B82-A143-58BAA1A54E9E}"/>
    <dgm:cxn modelId="{307DFDA5-5A5B-41CB-BBBE-E7A1B9775AD7}" type="presOf" srcId="{71CB3528-DBC2-416A-8B30-84B855ED759C}" destId="{B1A94971-F43F-46FB-9867-AC248EA65563}" srcOrd="0" destOrd="0" presId="urn:microsoft.com/office/officeart/2005/8/layout/cycle2"/>
    <dgm:cxn modelId="{5E6F6757-0C67-4984-B15E-F4D1D64EF01F}" type="presOf" srcId="{3BE52518-5BCC-41AD-9763-F7A3EA359DEB}" destId="{E14C9879-C8F6-4234-AD6F-AC6C6EC6CD7C}" srcOrd="1" destOrd="0" presId="urn:microsoft.com/office/officeart/2005/8/layout/cycle2"/>
    <dgm:cxn modelId="{2636BF4D-6F6E-46E9-936F-671F89225DA7}" type="presOf" srcId="{26D7DEFE-933D-435F-8A02-093101468CDB}" destId="{D39B9BF3-8E7F-4837-B726-D0E09927EB04}" srcOrd="0" destOrd="0" presId="urn:microsoft.com/office/officeart/2005/8/layout/cycle2"/>
    <dgm:cxn modelId="{8930097B-A36C-4FBC-AD1C-2C74D7C3BBF0}" type="presOf" srcId="{3A71EC94-BB5C-4B82-A143-58BAA1A54E9E}" destId="{164811D1-DF7E-4C9F-9F86-B845879EADBE}" srcOrd="1" destOrd="0" presId="urn:microsoft.com/office/officeart/2005/8/layout/cycle2"/>
    <dgm:cxn modelId="{A077EC6F-E4FE-478C-851E-8A78808E0466}" type="presOf" srcId="{3A71EC94-BB5C-4B82-A143-58BAA1A54E9E}" destId="{E833EB8A-6ADB-4475-A729-718F47CD1A96}" srcOrd="0" destOrd="0" presId="urn:microsoft.com/office/officeart/2005/8/layout/cycle2"/>
    <dgm:cxn modelId="{C475C118-98EF-451F-8AC9-3546A8815EDD}" type="presOf" srcId="{775F1B4C-1FA1-4F5B-ABE5-0961A3738FFB}" destId="{85FF079B-99F8-458F-A737-C62058396988}" srcOrd="1" destOrd="0" presId="urn:microsoft.com/office/officeart/2005/8/layout/cycle2"/>
    <dgm:cxn modelId="{BE6F1DC9-E341-40E6-81BC-E3C0BEDF9637}" type="presOf" srcId="{0B648311-1EE2-41B5-AA4B-44FB72938EBE}" destId="{CF7D5E58-D61D-47F7-926D-C39BA1EDCCE7}" srcOrd="0" destOrd="0" presId="urn:microsoft.com/office/officeart/2005/8/layout/cycle2"/>
    <dgm:cxn modelId="{7725D25F-BA7C-4E53-868B-8750AB8854F8}" type="presOf" srcId="{9FB7A746-EB17-4CD9-9E13-2185AEB35DED}" destId="{0C53847A-701A-4590-B77A-FEBB08CFAAFD}" srcOrd="0" destOrd="0" presId="urn:microsoft.com/office/officeart/2005/8/layout/cycle2"/>
    <dgm:cxn modelId="{E92360EE-23B7-4A6F-8191-797D9C05B4EC}" srcId="{8A0E039B-2C74-4231-910F-F9675834F54D}" destId="{26D7DEFE-933D-435F-8A02-093101468CDB}" srcOrd="4" destOrd="0" parTransId="{0F87AF66-3377-4930-92EB-1892E6521046}" sibTransId="{952F76C7-C35C-4FB7-9C32-FAD175D98D80}"/>
    <dgm:cxn modelId="{A2D771FC-A33C-49B0-B2A3-3BB939048EC6}" type="presOf" srcId="{71CB3528-DBC2-416A-8B30-84B855ED759C}" destId="{ED2442E4-E124-48A2-9ED1-7E9D4DBA5944}" srcOrd="1" destOrd="0" presId="urn:microsoft.com/office/officeart/2005/8/layout/cycle2"/>
    <dgm:cxn modelId="{7BC10EA8-543A-4EF0-87F5-D39E6DE1C1AC}" srcId="{8A0E039B-2C74-4231-910F-F9675834F54D}" destId="{C7223868-69C1-4837-9A6F-5FD0EEEFBCC0}" srcOrd="0" destOrd="0" parTransId="{C54EAE30-4946-4C5E-9295-26D140CE13BC}" sibTransId="{71CB3528-DBC2-416A-8B30-84B855ED759C}"/>
    <dgm:cxn modelId="{CCED8AE7-8854-4827-956B-E47F225E1050}" type="presOf" srcId="{775F1B4C-1FA1-4F5B-ABE5-0961A3738FFB}" destId="{2EC46790-5807-4365-A937-7B51706317D6}" srcOrd="0" destOrd="0" presId="urn:microsoft.com/office/officeart/2005/8/layout/cycle2"/>
    <dgm:cxn modelId="{FF56554D-9BCE-4357-B08F-9F9AC14C44D3}" type="presOf" srcId="{34270445-4E0C-4F72-ABB4-29975DE62652}" destId="{AD4E94B0-54B0-48B0-B7AD-892734239710}" srcOrd="0" destOrd="0" presId="urn:microsoft.com/office/officeart/2005/8/layout/cycle2"/>
    <dgm:cxn modelId="{A7D25EA5-B82B-4471-AE6B-5C286D694E51}" srcId="{8A0E039B-2C74-4231-910F-F9675834F54D}" destId="{0B648311-1EE2-41B5-AA4B-44FB72938EBE}" srcOrd="1" destOrd="0" parTransId="{EBD24A40-4EB3-49FA-B5CA-337B2DFD9C27}" sibTransId="{1A273806-B72F-4069-A96A-CFAD34268DA7}"/>
    <dgm:cxn modelId="{E6512085-29CA-4963-A2C3-295885FDF11C}" srcId="{8A0E039B-2C74-4231-910F-F9675834F54D}" destId="{9FB7A746-EB17-4CD9-9E13-2185AEB35DED}" srcOrd="3" destOrd="0" parTransId="{DFCC5645-8F81-4CBF-BC7F-C6AD69BB87ED}" sibTransId="{3BE52518-5BCC-41AD-9763-F7A3EA359DEB}"/>
    <dgm:cxn modelId="{C1012C58-F080-4B50-A123-681C1B20F1E4}" type="presOf" srcId="{1A273806-B72F-4069-A96A-CFAD34268DA7}" destId="{8D0B8B26-FAD7-48B7-814E-45EEA9B3D9C9}" srcOrd="0" destOrd="0" presId="urn:microsoft.com/office/officeart/2005/8/layout/cycle2"/>
    <dgm:cxn modelId="{8A04D415-E139-4D44-B1FF-B58C8CAA7752}" type="presOf" srcId="{952F76C7-C35C-4FB7-9C32-FAD175D98D80}" destId="{7A3C1F17-5B4C-458D-B8BE-0A1EC56504AF}" srcOrd="0" destOrd="0" presId="urn:microsoft.com/office/officeart/2005/8/layout/cycle2"/>
    <dgm:cxn modelId="{6081FA17-7399-4ADA-9C28-A3CDE5C7535B}" type="presOf" srcId="{8A0E039B-2C74-4231-910F-F9675834F54D}" destId="{B10E32BA-8AFC-479E-B781-48E78CF5E63B}" srcOrd="0" destOrd="0" presId="urn:microsoft.com/office/officeart/2005/8/layout/cycle2"/>
    <dgm:cxn modelId="{65516E96-3766-408F-B7F2-B0DB314CBF67}" srcId="{8A0E039B-2C74-4231-910F-F9675834F54D}" destId="{AA281F16-9307-443E-B248-85A0570AA9C6}" srcOrd="5" destOrd="0" parTransId="{816CA610-0C55-4D14-9700-C12A33016F04}" sibTransId="{775F1B4C-1FA1-4F5B-ABE5-0961A3738FFB}"/>
    <dgm:cxn modelId="{0063AA32-A8A8-4B7E-ADF2-5EEDFE24E43F}" type="presOf" srcId="{3BE52518-5BCC-41AD-9763-F7A3EA359DEB}" destId="{71D53F10-6D68-4173-870C-DC73B2A35178}" srcOrd="0" destOrd="0" presId="urn:microsoft.com/office/officeart/2005/8/layout/cycle2"/>
    <dgm:cxn modelId="{F5C67F67-D5E1-4AF2-B504-D6D8448744D7}" type="presOf" srcId="{C7223868-69C1-4837-9A6F-5FD0EEEFBCC0}" destId="{CBA01EBD-42EE-4031-AF5C-2F615AA2EA14}" srcOrd="0" destOrd="0" presId="urn:microsoft.com/office/officeart/2005/8/layout/cycle2"/>
    <dgm:cxn modelId="{3E903740-B77F-440B-A5E2-2776D2E76FC9}" type="presOf" srcId="{952F76C7-C35C-4FB7-9C32-FAD175D98D80}" destId="{6D3719F9-1481-4981-835B-389AAE4E0799}" srcOrd="1" destOrd="0" presId="urn:microsoft.com/office/officeart/2005/8/layout/cycle2"/>
    <dgm:cxn modelId="{3ED5D42B-27F6-49A3-999F-6EC98016A2EB}" type="presParOf" srcId="{B10E32BA-8AFC-479E-B781-48E78CF5E63B}" destId="{CBA01EBD-42EE-4031-AF5C-2F615AA2EA14}" srcOrd="0" destOrd="0" presId="urn:microsoft.com/office/officeart/2005/8/layout/cycle2"/>
    <dgm:cxn modelId="{3050D8A7-6A12-4E71-817B-76339AAAB82B}" type="presParOf" srcId="{B10E32BA-8AFC-479E-B781-48E78CF5E63B}" destId="{B1A94971-F43F-46FB-9867-AC248EA65563}" srcOrd="1" destOrd="0" presId="urn:microsoft.com/office/officeart/2005/8/layout/cycle2"/>
    <dgm:cxn modelId="{611F5254-4866-4984-AD04-F4BF4978B874}" type="presParOf" srcId="{B1A94971-F43F-46FB-9867-AC248EA65563}" destId="{ED2442E4-E124-48A2-9ED1-7E9D4DBA5944}" srcOrd="0" destOrd="0" presId="urn:microsoft.com/office/officeart/2005/8/layout/cycle2"/>
    <dgm:cxn modelId="{7F3B9767-6E7C-4665-A323-AFD8CB004266}" type="presParOf" srcId="{B10E32BA-8AFC-479E-B781-48E78CF5E63B}" destId="{CF7D5E58-D61D-47F7-926D-C39BA1EDCCE7}" srcOrd="2" destOrd="0" presId="urn:microsoft.com/office/officeart/2005/8/layout/cycle2"/>
    <dgm:cxn modelId="{50973949-E206-4941-A7BB-EB1ED7236124}" type="presParOf" srcId="{B10E32BA-8AFC-479E-B781-48E78CF5E63B}" destId="{8D0B8B26-FAD7-48B7-814E-45EEA9B3D9C9}" srcOrd="3" destOrd="0" presId="urn:microsoft.com/office/officeart/2005/8/layout/cycle2"/>
    <dgm:cxn modelId="{3CAD4F51-8DD8-45E1-B00F-A9B3ABDF2837}" type="presParOf" srcId="{8D0B8B26-FAD7-48B7-814E-45EEA9B3D9C9}" destId="{18289435-FFE9-47D7-939C-32791182FD2B}" srcOrd="0" destOrd="0" presId="urn:microsoft.com/office/officeart/2005/8/layout/cycle2"/>
    <dgm:cxn modelId="{E1D4AAD0-50C9-4AAA-9B13-BFDB8D7846FD}" type="presParOf" srcId="{B10E32BA-8AFC-479E-B781-48E78CF5E63B}" destId="{AD4E94B0-54B0-48B0-B7AD-892734239710}" srcOrd="4" destOrd="0" presId="urn:microsoft.com/office/officeart/2005/8/layout/cycle2"/>
    <dgm:cxn modelId="{91C91C64-E7AC-4763-9C85-C23F791ABC79}" type="presParOf" srcId="{B10E32BA-8AFC-479E-B781-48E78CF5E63B}" destId="{E833EB8A-6ADB-4475-A729-718F47CD1A96}" srcOrd="5" destOrd="0" presId="urn:microsoft.com/office/officeart/2005/8/layout/cycle2"/>
    <dgm:cxn modelId="{F710C4F0-2E78-49E6-86D8-A0570D2384FB}" type="presParOf" srcId="{E833EB8A-6ADB-4475-A729-718F47CD1A96}" destId="{164811D1-DF7E-4C9F-9F86-B845879EADBE}" srcOrd="0" destOrd="0" presId="urn:microsoft.com/office/officeart/2005/8/layout/cycle2"/>
    <dgm:cxn modelId="{E54EF2C5-82DC-444B-9671-A513297396AB}" type="presParOf" srcId="{B10E32BA-8AFC-479E-B781-48E78CF5E63B}" destId="{0C53847A-701A-4590-B77A-FEBB08CFAAFD}" srcOrd="6" destOrd="0" presId="urn:microsoft.com/office/officeart/2005/8/layout/cycle2"/>
    <dgm:cxn modelId="{5DD02AB3-4745-4092-9127-6AA76D6A786F}" type="presParOf" srcId="{B10E32BA-8AFC-479E-B781-48E78CF5E63B}" destId="{71D53F10-6D68-4173-870C-DC73B2A35178}" srcOrd="7" destOrd="0" presId="urn:microsoft.com/office/officeart/2005/8/layout/cycle2"/>
    <dgm:cxn modelId="{68CC7052-D494-411F-9FEA-8047C656BB99}" type="presParOf" srcId="{71D53F10-6D68-4173-870C-DC73B2A35178}" destId="{E14C9879-C8F6-4234-AD6F-AC6C6EC6CD7C}" srcOrd="0" destOrd="0" presId="urn:microsoft.com/office/officeart/2005/8/layout/cycle2"/>
    <dgm:cxn modelId="{42A4BAC5-5D3D-4044-A1C5-4C3582F2D1E2}" type="presParOf" srcId="{B10E32BA-8AFC-479E-B781-48E78CF5E63B}" destId="{D39B9BF3-8E7F-4837-B726-D0E09927EB04}" srcOrd="8" destOrd="0" presId="urn:microsoft.com/office/officeart/2005/8/layout/cycle2"/>
    <dgm:cxn modelId="{E1B900F6-F0C6-4985-A9C4-A6D8B7D78A24}" type="presParOf" srcId="{B10E32BA-8AFC-479E-B781-48E78CF5E63B}" destId="{7A3C1F17-5B4C-458D-B8BE-0A1EC56504AF}" srcOrd="9" destOrd="0" presId="urn:microsoft.com/office/officeart/2005/8/layout/cycle2"/>
    <dgm:cxn modelId="{11394419-3E3A-40AC-B11C-53176E6D88E6}" type="presParOf" srcId="{7A3C1F17-5B4C-458D-B8BE-0A1EC56504AF}" destId="{6D3719F9-1481-4981-835B-389AAE4E0799}" srcOrd="0" destOrd="0" presId="urn:microsoft.com/office/officeart/2005/8/layout/cycle2"/>
    <dgm:cxn modelId="{9ED58B8C-C756-488E-AA64-718AF9BF4F34}" type="presParOf" srcId="{B10E32BA-8AFC-479E-B781-48E78CF5E63B}" destId="{DB1FD4A1-5DA2-443F-94B3-35175D5B5BD5}" srcOrd="10" destOrd="0" presId="urn:microsoft.com/office/officeart/2005/8/layout/cycle2"/>
    <dgm:cxn modelId="{30217B8E-EF77-4C69-94C5-746946DFF60C}" type="presParOf" srcId="{B10E32BA-8AFC-479E-B781-48E78CF5E63B}" destId="{2EC46790-5807-4365-A937-7B51706317D6}" srcOrd="11" destOrd="0" presId="urn:microsoft.com/office/officeart/2005/8/layout/cycle2"/>
    <dgm:cxn modelId="{E33E96EE-4976-4866-B392-620C5F9B8BB8}" type="presParOf" srcId="{2EC46790-5807-4365-A937-7B51706317D6}" destId="{85FF079B-99F8-458F-A737-C620583969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1EBD-42EE-4031-AF5C-2F615AA2EA14}">
      <dsp:nvSpPr>
        <dsp:cNvPr id="0" name=""/>
        <dsp:cNvSpPr/>
      </dsp:nvSpPr>
      <dsp:spPr>
        <a:xfrm>
          <a:off x="2707255" y="-43394"/>
          <a:ext cx="1331995" cy="1331995"/>
        </a:xfrm>
        <a:prstGeom prst="ellipse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Plan</a:t>
          </a:r>
          <a:endParaRPr lang="en-GB" sz="1900" kern="1200" dirty="0"/>
        </a:p>
      </dsp:txBody>
      <dsp:txXfrm>
        <a:off x="2902321" y="151672"/>
        <a:ext cx="941863" cy="941863"/>
      </dsp:txXfrm>
    </dsp:sp>
    <dsp:sp modelId="{B1A94971-F43F-46FB-9867-AC248EA65563}">
      <dsp:nvSpPr>
        <dsp:cNvPr id="0" name=""/>
        <dsp:cNvSpPr/>
      </dsp:nvSpPr>
      <dsp:spPr>
        <a:xfrm rot="1800000">
          <a:off x="4033106" y="875439"/>
          <a:ext cx="284046" cy="420256"/>
        </a:xfrm>
        <a:prstGeom prst="rightArrow">
          <a:avLst>
            <a:gd name="adj1" fmla="val 60000"/>
            <a:gd name="adj2" fmla="val 50000"/>
          </a:avLst>
        </a:prstGeom>
        <a:solidFill>
          <a:srgbClr val="CC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038814" y="938187"/>
        <a:ext cx="198832" cy="252154"/>
      </dsp:txXfrm>
    </dsp:sp>
    <dsp:sp modelId="{CF7D5E58-D61D-47F7-926D-C39BA1EDCCE7}">
      <dsp:nvSpPr>
        <dsp:cNvPr id="0" name=""/>
        <dsp:cNvSpPr/>
      </dsp:nvSpPr>
      <dsp:spPr>
        <a:xfrm>
          <a:off x="4324933" y="890572"/>
          <a:ext cx="1331995" cy="13319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Create</a:t>
          </a:r>
          <a:endParaRPr lang="en-GB" sz="1900" kern="1200" dirty="0"/>
        </a:p>
      </dsp:txBody>
      <dsp:txXfrm>
        <a:off x="4519999" y="1085638"/>
        <a:ext cx="941863" cy="941863"/>
      </dsp:txXfrm>
    </dsp:sp>
    <dsp:sp modelId="{8D0B8B26-FAD7-48B7-814E-45EEA9B3D9C9}">
      <dsp:nvSpPr>
        <dsp:cNvPr id="0" name=""/>
        <dsp:cNvSpPr/>
      </dsp:nvSpPr>
      <dsp:spPr>
        <a:xfrm rot="5400000">
          <a:off x="4848907" y="2272369"/>
          <a:ext cx="284046" cy="420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891514" y="2313813"/>
        <a:ext cx="198832" cy="252154"/>
      </dsp:txXfrm>
    </dsp:sp>
    <dsp:sp modelId="{AD4E94B0-54B0-48B0-B7AD-892734239710}">
      <dsp:nvSpPr>
        <dsp:cNvPr id="0" name=""/>
        <dsp:cNvSpPr/>
      </dsp:nvSpPr>
      <dsp:spPr>
        <a:xfrm>
          <a:off x="4324933" y="2758505"/>
          <a:ext cx="1331995" cy="13319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Process</a:t>
          </a:r>
          <a:endParaRPr lang="en-GB" sz="1900" kern="1200" dirty="0"/>
        </a:p>
      </dsp:txBody>
      <dsp:txXfrm>
        <a:off x="4519999" y="2953571"/>
        <a:ext cx="941863" cy="941863"/>
      </dsp:txXfrm>
    </dsp:sp>
    <dsp:sp modelId="{E833EB8A-6ADB-4475-A729-718F47CD1A96}">
      <dsp:nvSpPr>
        <dsp:cNvPr id="0" name=""/>
        <dsp:cNvSpPr/>
      </dsp:nvSpPr>
      <dsp:spPr>
        <a:xfrm rot="9000000">
          <a:off x="4047030" y="3677339"/>
          <a:ext cx="284046" cy="420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4126536" y="3740087"/>
        <a:ext cx="198832" cy="252154"/>
      </dsp:txXfrm>
    </dsp:sp>
    <dsp:sp modelId="{0C53847A-701A-4590-B77A-FEBB08CFAAFD}">
      <dsp:nvSpPr>
        <dsp:cNvPr id="0" name=""/>
        <dsp:cNvSpPr/>
      </dsp:nvSpPr>
      <dsp:spPr>
        <a:xfrm>
          <a:off x="2707255" y="3692472"/>
          <a:ext cx="1331995" cy="13319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Preserve</a:t>
          </a:r>
          <a:endParaRPr lang="en-GB" sz="1900" kern="1200" dirty="0"/>
        </a:p>
      </dsp:txBody>
      <dsp:txXfrm>
        <a:off x="2902321" y="3887538"/>
        <a:ext cx="941863" cy="941863"/>
      </dsp:txXfrm>
    </dsp:sp>
    <dsp:sp modelId="{71D53F10-6D68-4173-870C-DC73B2A35178}">
      <dsp:nvSpPr>
        <dsp:cNvPr id="0" name=""/>
        <dsp:cNvSpPr/>
      </dsp:nvSpPr>
      <dsp:spPr>
        <a:xfrm rot="12600000">
          <a:off x="2429353" y="3685378"/>
          <a:ext cx="284046" cy="420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2508859" y="3790733"/>
        <a:ext cx="198832" cy="252154"/>
      </dsp:txXfrm>
    </dsp:sp>
    <dsp:sp modelId="{D39B9BF3-8E7F-4837-B726-D0E09927EB04}">
      <dsp:nvSpPr>
        <dsp:cNvPr id="0" name=""/>
        <dsp:cNvSpPr/>
      </dsp:nvSpPr>
      <dsp:spPr>
        <a:xfrm>
          <a:off x="1089577" y="2758505"/>
          <a:ext cx="1331995" cy="13319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Share</a:t>
          </a:r>
          <a:endParaRPr lang="en-GB" sz="1900" kern="1200" dirty="0"/>
        </a:p>
      </dsp:txBody>
      <dsp:txXfrm>
        <a:off x="1284643" y="2953571"/>
        <a:ext cx="941863" cy="941863"/>
      </dsp:txXfrm>
    </dsp:sp>
    <dsp:sp modelId="{7A3C1F17-5B4C-458D-B8BE-0A1EC56504AF}">
      <dsp:nvSpPr>
        <dsp:cNvPr id="0" name=""/>
        <dsp:cNvSpPr/>
      </dsp:nvSpPr>
      <dsp:spPr>
        <a:xfrm rot="16200000">
          <a:off x="1613552" y="2288447"/>
          <a:ext cx="284046" cy="420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1656159" y="2415105"/>
        <a:ext cx="198832" cy="252154"/>
      </dsp:txXfrm>
    </dsp:sp>
    <dsp:sp modelId="{DB1FD4A1-5DA2-443F-94B3-35175D5B5BD5}">
      <dsp:nvSpPr>
        <dsp:cNvPr id="0" name=""/>
        <dsp:cNvSpPr/>
      </dsp:nvSpPr>
      <dsp:spPr>
        <a:xfrm>
          <a:off x="1089577" y="890572"/>
          <a:ext cx="1331995" cy="13319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Reuse</a:t>
          </a:r>
          <a:endParaRPr lang="en-GB" sz="1900" kern="1200" dirty="0"/>
        </a:p>
      </dsp:txBody>
      <dsp:txXfrm>
        <a:off x="1284643" y="1085638"/>
        <a:ext cx="941863" cy="941863"/>
      </dsp:txXfrm>
    </dsp:sp>
    <dsp:sp modelId="{2EC46790-5807-4365-A937-7B51706317D6}">
      <dsp:nvSpPr>
        <dsp:cNvPr id="0" name=""/>
        <dsp:cNvSpPr/>
      </dsp:nvSpPr>
      <dsp:spPr>
        <a:xfrm rot="19800000">
          <a:off x="2415429" y="883478"/>
          <a:ext cx="284046" cy="420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2421137" y="988833"/>
        <a:ext cx="198832" cy="25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6DAE-467D-4DB3-863B-8B51D281C186}" type="datetimeFigureOut">
              <a:rPr lang="en-GB" smtClean="0"/>
              <a:t>28/04/2016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5B24E-182F-43EF-8FD1-D12495503E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8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- </a:t>
            </a:r>
            <a:r>
              <a:rPr lang="en-GB" sz="1200" dirty="0" smtClean="0">
                <a:solidFill>
                  <a:srgbClr val="FF0000"/>
                </a:solidFill>
              </a:rPr>
              <a:t>schools block storage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5B24E-182F-43EF-8FD1-D12495503E8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6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3999" cy="6857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52B5-A3C4-49BE-89AF-30F12AF08C07}" type="datetime1">
              <a:rPr lang="en-US" smtClean="0"/>
              <a:t>4/28/2016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52B5-A3C4-49BE-89AF-30F12AF08C07}" type="datetime1">
              <a:rPr lang="en-US" smtClean="0"/>
              <a:t>4/28/2016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34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3999" cy="6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1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University_Library_ring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7" y="6420862"/>
            <a:ext cx="6863356" cy="4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8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3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12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5EA8-50A1-4718-A57E-F1D92E258102}" type="datetime1">
              <a:rPr lang="en-US" smtClean="0"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BA89-6FB6-4DD4-9C49-C17D9B062E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3999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0B3F-42F4-4E2C-AB26-53A851830B56}" type="datetime1">
              <a:rPr lang="en-US" smtClean="0"/>
              <a:t>4/28/2016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1413-404F-442A-82CB-63C13B870AF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versity_Library_ring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1413-404F-442A-82CB-63C13B870A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University_Library_ring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1413-404F-442A-82CB-63C13B870AF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7" y="6420862"/>
            <a:ext cx="6863356" cy="4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51824"/>
            <a:ext cx="7909428" cy="49140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26016" y="3211157"/>
            <a:ext cx="186442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New </a:t>
            </a:r>
            <a:r>
              <a:rPr lang="en-US" sz="2800" dirty="0" smtClean="0"/>
              <a:t>Digital Research Division</a:t>
            </a:r>
          </a:p>
          <a:p>
            <a:pPr algn="ctr"/>
            <a:r>
              <a:rPr lang="en-US" sz="2800" dirty="0" smtClean="0"/>
              <a:t>Library</a:t>
            </a:r>
            <a:endParaRPr lang="en-US" sz="2800" dirty="0"/>
          </a:p>
        </p:txBody>
      </p:sp>
      <p:pic>
        <p:nvPicPr>
          <p:cNvPr id="9" name="Picture 8" descr="307px-Open_Access_logo_PLoS_white.sv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50" y="672510"/>
            <a:ext cx="1059214" cy="165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3670" y="1043229"/>
            <a:ext cx="1325914" cy="1546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3257" y="1500560"/>
            <a:ext cx="2727244" cy="509716"/>
          </a:xfrm>
          <a:prstGeom prst="rect">
            <a:avLst/>
          </a:prstGeom>
        </p:spPr>
      </p:pic>
      <p:pic>
        <p:nvPicPr>
          <p:cNvPr id="17" name="Picture 16" descr="University_Library_rings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72269" y="5318996"/>
            <a:ext cx="1671731" cy="1538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06627" y="3062112"/>
            <a:ext cx="2613150" cy="7343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50298" y="4312357"/>
            <a:ext cx="2695579" cy="1932843"/>
          </a:xfrm>
          <a:prstGeom prst="rect">
            <a:avLst/>
          </a:prstGeom>
        </p:spPr>
      </p:pic>
      <p:pic>
        <p:nvPicPr>
          <p:cNvPr id="14" name="Picture 13" descr="e-data-discovery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4" y="2590129"/>
            <a:ext cx="2527300" cy="2197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12444" y="5968349"/>
            <a:ext cx="1778000" cy="546100"/>
          </a:xfrm>
          <a:prstGeom prst="rect">
            <a:avLst/>
          </a:prstGeom>
        </p:spPr>
      </p:pic>
      <p:pic>
        <p:nvPicPr>
          <p:cNvPr id="16" name="Picture 15" descr="four-ways-to-measure-impact-copy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8" y="5214392"/>
            <a:ext cx="2708453" cy="13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isweb.st-andrews.ac.uk/portal/en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l12@st-andrews.ac.u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data.jiscinvolve.org/wp/tag/rdm-shared-service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kc@st-andrews.ac.uk" TargetMode="External"/><Relationship Id="rId2" Type="http://schemas.openxmlformats.org/officeDocument/2006/relationships/hyperlink" Target="mailto:ff23@st-andrews.ac.u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-andrews.ac.uk/staff/policy/research/researchdata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mao.info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72631" y="3288642"/>
            <a:ext cx="7724346" cy="2094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AEEF"/>
                </a:solidFill>
                <a:latin typeface="Palatino"/>
                <a:cs typeface="Palatino"/>
              </a:rPr>
              <a:t>Research Data Management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AEEF"/>
              </a:solidFill>
              <a:latin typeface="Palatino"/>
              <a:cs typeface="Palatino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AEEF"/>
                </a:solidFill>
                <a:latin typeface="Palatino"/>
                <a:cs typeface="Palatino"/>
              </a:rPr>
              <a:t>26</a:t>
            </a:r>
            <a:r>
              <a:rPr lang="en-US" sz="2000" baseline="30000" dirty="0" smtClean="0">
                <a:solidFill>
                  <a:srgbClr val="00AEEF"/>
                </a:solidFill>
                <a:latin typeface="Palatino"/>
                <a:cs typeface="Palatino"/>
              </a:rPr>
              <a:t>th</a:t>
            </a:r>
            <a:r>
              <a:rPr lang="en-US" sz="2000" dirty="0" smtClean="0">
                <a:solidFill>
                  <a:srgbClr val="00AEEF"/>
                </a:solidFill>
                <a:latin typeface="Palatino"/>
                <a:cs typeface="Palatino"/>
              </a:rPr>
              <a:t> April 2016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AEEF"/>
              </a:solidFill>
              <a:latin typeface="Palatino"/>
              <a:cs typeface="Palatino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AEEF"/>
                </a:solidFill>
                <a:latin typeface="Palatino"/>
                <a:cs typeface="Palatino"/>
              </a:rPr>
              <a:t>Federica Fina, </a:t>
            </a:r>
            <a:r>
              <a:rPr lang="en-US" sz="2000" dirty="0">
                <a:solidFill>
                  <a:srgbClr val="00AEEF"/>
                </a:solidFill>
                <a:latin typeface="Palatino"/>
                <a:cs typeface="Palatino"/>
              </a:rPr>
              <a:t>Data </a:t>
            </a:r>
            <a:r>
              <a:rPr lang="en-US" sz="2000" dirty="0" smtClean="0">
                <a:solidFill>
                  <a:srgbClr val="00AEEF"/>
                </a:solidFill>
                <a:latin typeface="Palatino"/>
                <a:cs typeface="Palatino"/>
              </a:rPr>
              <a:t>Scientist, </a:t>
            </a:r>
            <a:r>
              <a:rPr lang="en-US" sz="2000" dirty="0">
                <a:solidFill>
                  <a:srgbClr val="00AEEF"/>
                </a:solidFill>
                <a:latin typeface="Palatino"/>
                <a:cs typeface="Palatino"/>
              </a:rPr>
              <a:t>University of St Andrews </a:t>
            </a:r>
            <a:r>
              <a:rPr lang="en-US" sz="2000" dirty="0" smtClean="0">
                <a:solidFill>
                  <a:srgbClr val="00AEEF"/>
                </a:solidFill>
                <a:latin typeface="Palatino"/>
                <a:cs typeface="Palatino"/>
              </a:rPr>
              <a:t>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Create and process: active storage</a:t>
            </a:r>
            <a:endParaRPr lang="en-GB" sz="2400" dirty="0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1087603" y="2634974"/>
            <a:ext cx="1112400" cy="1112400"/>
          </a:xfrm>
          <a:prstGeom prst="pie">
            <a:avLst>
              <a:gd name="adj1" fmla="val 3577932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 rot="10800000">
            <a:off x="1084669" y="2638749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1662387" y="2929828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262421" y="3265351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1180941" y="2846237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113238" y="2083343"/>
            <a:ext cx="55780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Centralised storage 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University’s policy: 0.5 TB for each member of staff on an academic contract –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any additional 1TB at £1000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SAN, backed up daily. Some researchers have started using this storage as a back-up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4602325"/>
            <a:ext cx="823412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De-centralised </a:t>
            </a:r>
            <a:r>
              <a:rPr lang="en-GB" sz="2000" dirty="0">
                <a:solidFill>
                  <a:srgbClr val="558ED5"/>
                </a:solidFill>
              </a:rPr>
              <a:t>storage (the reality)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USB devices, external hard disks, laptops, PCs, instrument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servers, cloud storage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Data fragmented on different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devices/servers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Often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1 copy in 1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2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11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114000" y="1224000"/>
            <a:ext cx="558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Issues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 standard approach, data loss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 realisation that the </a:t>
            </a:r>
            <a:r>
              <a:rPr lang="en-GB" sz="2000" dirty="0" smtClean="0">
                <a:solidFill>
                  <a:srgbClr val="558ED5"/>
                </a:solidFill>
              </a:rPr>
              <a:t>data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are the real </a:t>
            </a:r>
            <a:r>
              <a:rPr lang="en-GB" sz="2000" dirty="0" smtClean="0">
                <a:solidFill>
                  <a:srgbClr val="558ED5"/>
                </a:solidFill>
              </a:rPr>
              <a:t>asset of research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student left,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 don’t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know where the data are”;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“Our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data is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saved on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many different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instruments’ servers, difficult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to estimate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current total volume” </a:t>
            </a:r>
          </a:p>
          <a:p>
            <a:pPr lvl="1" algn="just"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2140305" y="5563619"/>
            <a:ext cx="933591" cy="530693"/>
          </a:xfrm>
          <a:prstGeom prst="bentConnector3">
            <a:avLst>
              <a:gd name="adj1" fmla="val 271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96621" y="5829946"/>
            <a:ext cx="33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558ED5"/>
                </a:solidFill>
              </a:rPr>
              <a:t>Cultural change required</a:t>
            </a:r>
            <a:endParaRPr lang="en-GB" sz="2400" b="1" dirty="0">
              <a:solidFill>
                <a:srgbClr val="558ED5"/>
              </a:solidFill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1288648" y="1312773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 rot="1800000">
            <a:off x="1949713" y="1772830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2097486" y="1779756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 rot="5400000">
            <a:off x="2354194" y="2469633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2097486" y="2713722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 rot="19800000">
            <a:off x="1959825" y="3171648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>
            <a:off x="1288648" y="3180706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 rot="1800000">
            <a:off x="1147836" y="3177798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>
            <a:off x="479809" y="2713722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 rot="16200000">
            <a:off x="742816" y="2473412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>
            <a:off x="479809" y="1779756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 rot="19800000">
            <a:off x="1144024" y="1774720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0" name="Pie 19"/>
          <p:cNvSpPr>
            <a:spLocks noChangeAspect="1"/>
          </p:cNvSpPr>
          <p:nvPr/>
        </p:nvSpPr>
        <p:spPr>
          <a:xfrm>
            <a:off x="1087603" y="2039739"/>
            <a:ext cx="1112400" cy="1112400"/>
          </a:xfrm>
          <a:prstGeom prst="pie">
            <a:avLst>
              <a:gd name="adj1" fmla="val 3577932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1" name="Pie 20"/>
          <p:cNvSpPr>
            <a:spLocks noChangeAspect="1"/>
          </p:cNvSpPr>
          <p:nvPr/>
        </p:nvSpPr>
        <p:spPr>
          <a:xfrm rot="10800000">
            <a:off x="1084669" y="2043514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1662387" y="2334593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1262421" y="2670116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1180941" y="2251002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4852579"/>
            <a:ext cx="823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ED5"/>
                </a:solidFill>
              </a:rPr>
              <a:t>Additional storage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can be</a:t>
            </a:r>
            <a:r>
              <a:rPr lang="en-GB" sz="2000" dirty="0">
                <a:solidFill>
                  <a:srgbClr val="558ED5"/>
                </a:solidFill>
              </a:rPr>
              <a:t> costed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in grant applications (funders say)</a:t>
            </a:r>
          </a:p>
        </p:txBody>
      </p:sp>
    </p:spTree>
    <p:extLst>
      <p:ext uri="{BB962C8B-B14F-4D97-AF65-F5344CB8AC3E}">
        <p14:creationId xmlns:p14="http://schemas.microsoft.com/office/powerpoint/2010/main" val="40504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14000" y="1224000"/>
            <a:ext cx="5580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Solutions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Library and IT Services are working together and looking at: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Storage solutions (ITS expertise)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management systems, e.g. Electronic Laboratory Notebook (ELN)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809" y="3998985"/>
            <a:ext cx="821419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ELN in St Andrews (project in progress)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LabArchives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- Flexible and no discipline specific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Pilot in discussion – Chemistry, Physics, Biology,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Computer Science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Cloud storage – currently in US but if enough demand, UK/EU server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What about sensitive data? (Psychology raised concerns at this stage)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Local storage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option</a:t>
            </a: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1288648" y="1312773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 rot="1800000">
            <a:off x="1949713" y="1772830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2097486" y="1779756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 rot="5400000">
            <a:off x="2354194" y="2469633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2097486" y="2713722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 rot="19800000">
            <a:off x="1959825" y="3171648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1288648" y="3180706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 rot="1800000">
            <a:off x="1147836" y="3177798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>
            <a:off x="479809" y="2713722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 rot="16200000">
            <a:off x="742816" y="2473412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7" name="Freeform 16"/>
          <p:cNvSpPr>
            <a:spLocks noChangeAspect="1"/>
          </p:cNvSpPr>
          <p:nvPr/>
        </p:nvSpPr>
        <p:spPr>
          <a:xfrm>
            <a:off x="479809" y="1779756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 rot="19800000">
            <a:off x="1144024" y="1774720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1087603" y="2039739"/>
            <a:ext cx="1112400" cy="1112400"/>
          </a:xfrm>
          <a:prstGeom prst="pie">
            <a:avLst>
              <a:gd name="adj1" fmla="val 3577932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20" name="Pie 19"/>
          <p:cNvSpPr>
            <a:spLocks noChangeAspect="1"/>
          </p:cNvSpPr>
          <p:nvPr/>
        </p:nvSpPr>
        <p:spPr>
          <a:xfrm rot="10800000">
            <a:off x="1084669" y="2043514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1662387" y="2334593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1262421" y="2670116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1180941" y="2251002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370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13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Preserve: archival storage</a:t>
            </a:r>
            <a:endParaRPr lang="en-GB" sz="2400" dirty="0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40" name="Pie 39"/>
          <p:cNvSpPr>
            <a:spLocks noChangeAspect="1"/>
          </p:cNvSpPr>
          <p:nvPr/>
        </p:nvSpPr>
        <p:spPr>
          <a:xfrm rot="14589004">
            <a:off x="1077774" y="2636949"/>
            <a:ext cx="1116000" cy="1116000"/>
          </a:xfrm>
          <a:prstGeom prst="pie">
            <a:avLst>
              <a:gd name="adj1" fmla="val 10485745"/>
              <a:gd name="adj2" fmla="val 1640747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 rot="10800000">
            <a:off x="1084669" y="2638749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1662387" y="2929828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265903" y="3267539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1082026" y="2640656"/>
            <a:ext cx="1112055" cy="1112055"/>
          </a:xfrm>
          <a:prstGeom prst="pie">
            <a:avLst>
              <a:gd name="adj1" fmla="val 9350907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1180941" y="2846237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113238" y="2083343"/>
            <a:ext cx="55780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can be deposited in PURE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Not a proper preservation process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Long-term storage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Back-up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 file format migration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Not a systematic process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At the moment </a:t>
            </a:r>
            <a:r>
              <a:rPr lang="en-GB" sz="2000" dirty="0" smtClean="0">
                <a:solidFill>
                  <a:srgbClr val="558ED5"/>
                </a:solidFill>
              </a:rPr>
              <a:t>only for data underpinning published results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– if funder has a data policy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556618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What about the other data?</a:t>
            </a:r>
          </a:p>
        </p:txBody>
      </p:sp>
    </p:spTree>
    <p:extLst>
      <p:ext uri="{BB962C8B-B14F-4D97-AF65-F5344CB8AC3E}">
        <p14:creationId xmlns:p14="http://schemas.microsoft.com/office/powerpoint/2010/main" val="17122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17" grpId="0" animBg="1"/>
      <p:bldP spid="11" grpId="0"/>
      <p:bldP spid="39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7200" y="1224000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Pure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Current Research Information System (CRIS)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Research Outputs catalogue, Research Data catalogue and repository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Research data stored on local servers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lnSpc>
                <a:spcPct val="150000"/>
              </a:lnSpc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lnSpc>
                <a:spcPct val="150000"/>
              </a:lnSpc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lnSpc>
                <a:spcPct val="150000"/>
              </a:lnSpc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just">
              <a:lnSpc>
                <a:spcPct val="150000"/>
              </a:lnSpc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38" r="18750" b="53242"/>
          <a:stretch/>
        </p:blipFill>
        <p:spPr>
          <a:xfrm>
            <a:off x="828000" y="3393526"/>
            <a:ext cx="7488000" cy="27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15</a:t>
            </a:fld>
            <a:endParaRPr lang="en-GB" dirty="0"/>
          </a:p>
        </p:txBody>
      </p:sp>
      <p:sp>
        <p:nvSpPr>
          <p:cNvPr id="3" name="Freeform 2"/>
          <p:cNvSpPr>
            <a:spLocks noChangeAspect="1"/>
          </p:cNvSpPr>
          <p:nvPr/>
        </p:nvSpPr>
        <p:spPr>
          <a:xfrm>
            <a:off x="1288648" y="1311242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 rot="1800000">
            <a:off x="1949713" y="1771299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>
            <a:off x="2097486" y="1778225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 rot="5400000">
            <a:off x="2354194" y="2468102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2097486" y="27121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 rot="19800000">
            <a:off x="1959825" y="3170117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1288648" y="3179175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 rot="1800000">
            <a:off x="1147836" y="3176267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79809" y="27121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 rot="16200000">
            <a:off x="742816" y="2471881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479809" y="1778225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 rot="19800000">
            <a:off x="1144024" y="1773189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5" name="Pie 14"/>
          <p:cNvSpPr>
            <a:spLocks noChangeAspect="1"/>
          </p:cNvSpPr>
          <p:nvPr/>
        </p:nvSpPr>
        <p:spPr>
          <a:xfrm rot="14589004">
            <a:off x="1077774" y="2040183"/>
            <a:ext cx="1116000" cy="1116000"/>
          </a:xfrm>
          <a:prstGeom prst="pie">
            <a:avLst>
              <a:gd name="adj1" fmla="val 10485745"/>
              <a:gd name="adj2" fmla="val 1640747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 rot="10800000">
            <a:off x="1084669" y="2041983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1662387" y="2333062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1265903" y="2670773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19" name="Pie 18"/>
          <p:cNvSpPr>
            <a:spLocks noChangeAspect="1"/>
          </p:cNvSpPr>
          <p:nvPr/>
        </p:nvSpPr>
        <p:spPr>
          <a:xfrm>
            <a:off x="1082026" y="2043890"/>
            <a:ext cx="1112055" cy="1112055"/>
          </a:xfrm>
          <a:prstGeom prst="pie">
            <a:avLst>
              <a:gd name="adj1" fmla="val 9350907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1180941" y="2249471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  <p:sp>
        <p:nvSpPr>
          <p:cNvPr id="21" name="Rectangle 20"/>
          <p:cNvSpPr/>
          <p:nvPr/>
        </p:nvSpPr>
        <p:spPr>
          <a:xfrm>
            <a:off x="3114000" y="1224000"/>
            <a:ext cx="5580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What do we keep?</a:t>
            </a:r>
          </a:p>
          <a:p>
            <a:pPr marL="8001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underpinning publication</a:t>
            </a:r>
          </a:p>
          <a:p>
            <a:pPr marL="8001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Models, big volume of processed data?</a:t>
            </a:r>
          </a:p>
          <a:p>
            <a:pPr marL="8001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Codes and parameters only?</a:t>
            </a:r>
          </a:p>
          <a:p>
            <a:pPr marL="800100" lvl="2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Who should decide?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3977" y="3914663"/>
            <a:ext cx="82247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“What </a:t>
            </a:r>
            <a:r>
              <a:rPr lang="en-GB" sz="2000" dirty="0">
                <a:solidFill>
                  <a:srgbClr val="558ED5"/>
                </a:solidFill>
              </a:rPr>
              <a:t>formats?”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Open or proprietary formats? Some data have no use in an open format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EPSRC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: “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researchers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are clearly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responsible for the quality of data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and supporting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documentation” and “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those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requesting access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to data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responsible 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for: access to proprietary third party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software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16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Share and reuse: public storage</a:t>
            </a:r>
            <a:endParaRPr lang="en-GB" sz="2400" dirty="0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40" name="Pie 39"/>
          <p:cNvSpPr>
            <a:spLocks noChangeAspect="1"/>
          </p:cNvSpPr>
          <p:nvPr/>
        </p:nvSpPr>
        <p:spPr>
          <a:xfrm rot="14589004">
            <a:off x="1077774" y="2636949"/>
            <a:ext cx="1116000" cy="1116000"/>
          </a:xfrm>
          <a:prstGeom prst="pie">
            <a:avLst>
              <a:gd name="adj1" fmla="val 10485745"/>
              <a:gd name="adj2" fmla="val 1640747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 rot="10800000">
            <a:off x="1084669" y="2638749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1662387" y="2929828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265903" y="3267539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39" name="Pie 38"/>
          <p:cNvSpPr>
            <a:spLocks noChangeAspect="1"/>
          </p:cNvSpPr>
          <p:nvPr/>
        </p:nvSpPr>
        <p:spPr>
          <a:xfrm>
            <a:off x="1082026" y="2640656"/>
            <a:ext cx="1112055" cy="1112055"/>
          </a:xfrm>
          <a:prstGeom prst="pie">
            <a:avLst>
              <a:gd name="adj1" fmla="val 9350907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1180941" y="2846237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113238" y="2083343"/>
            <a:ext cx="5578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Once in Pure the data can be made publicly available on the University Research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Portal (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https://risweb.st-andrews.ac.uk/portal/en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We will issue a DOI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136" r="5659"/>
          <a:stretch/>
        </p:blipFill>
        <p:spPr>
          <a:xfrm>
            <a:off x="3542520" y="3515797"/>
            <a:ext cx="4513946" cy="33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17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80" t="9136" r="28290"/>
          <a:stretch/>
        </p:blipFill>
        <p:spPr>
          <a:xfrm>
            <a:off x="1768547" y="1036299"/>
            <a:ext cx="5606906" cy="57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18</a:t>
            </a:fld>
            <a:endParaRPr lang="en-GB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967311"/>
            <a:ext cx="8229600" cy="1618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135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 dataset records in Pure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71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 dataset records with files and active St Andrews’ DOIs = </a:t>
            </a:r>
            <a:r>
              <a:rPr lang="en-GB" sz="2200" b="1" dirty="0" smtClean="0">
                <a:solidFill>
                  <a:schemeClr val="bg1">
                    <a:lumMod val="50000"/>
                  </a:schemeClr>
                </a:solidFill>
              </a:rPr>
              <a:t>18 GB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32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datasets in progress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</a:rPr>
              <a:t>32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datasets deposited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elsewhere but with metadata in Pure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endParaRPr lang="en-GB" sz="2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Our datasets since June 2015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39" t="14530" r="669" b="3890"/>
          <a:stretch/>
        </p:blipFill>
        <p:spPr>
          <a:xfrm>
            <a:off x="397042" y="3585410"/>
            <a:ext cx="8313821" cy="327259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582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19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The workflow and its gaps</a:t>
            </a:r>
            <a:endParaRPr lang="en-GB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2700" y="2280077"/>
            <a:ext cx="8037717" cy="3341415"/>
            <a:chOff x="477633" y="3723459"/>
            <a:chExt cx="8037717" cy="334141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33" y="3723459"/>
              <a:ext cx="1082842" cy="10828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" r="41962"/>
            <a:stretch/>
          </p:blipFill>
          <p:spPr>
            <a:xfrm>
              <a:off x="3799301" y="4100887"/>
              <a:ext cx="1216192" cy="39253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265" y="5448886"/>
              <a:ext cx="956265" cy="105609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990" y="5445402"/>
              <a:ext cx="956265" cy="105609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650066" y="3764302"/>
              <a:ext cx="1095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Metadata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9475" y="480215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Files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354123" y="4797365"/>
              <a:ext cx="0" cy="613528"/>
            </a:xfrm>
            <a:prstGeom prst="straightConnector1">
              <a:avLst/>
            </a:prstGeom>
            <a:ln w="76200" cmpd="sng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>
              <a:off x="7378436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971109" y="3943209"/>
              <a:ext cx="114890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>
                      <a:lumMod val="50000"/>
                    </a:schemeClr>
                  </a:solidFill>
                </a:rPr>
                <a:t>Research activity</a:t>
              </a:r>
              <a:endParaRPr lang="en-GB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2286" y="3835487"/>
              <a:ext cx="1303675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St Andrews Research Portal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38118" y="4112486"/>
              <a:ext cx="7772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User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>
              <a:off x="5361710" y="5670395"/>
              <a:ext cx="0" cy="752229"/>
            </a:xfrm>
            <a:prstGeom prst="straightConnector1">
              <a:avLst/>
            </a:prstGeom>
            <a:ln w="76200" cmpd="sng">
              <a:headEnd type="triangle"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407397" y="4595037"/>
              <a:ext cx="0" cy="752229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322416" y="4297153"/>
              <a:ext cx="612892" cy="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3474251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>
              <a:off x="5375850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70756" y="6418543"/>
              <a:ext cx="167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Private (105GB)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02547" y="6418543"/>
              <a:ext cx="1600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Public (528GB)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95" y="4005504"/>
            <a:ext cx="956265" cy="105609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2583227" y="3249791"/>
            <a:ext cx="0" cy="752229"/>
          </a:xfrm>
          <a:prstGeom prst="straightConnector1">
            <a:avLst/>
          </a:prstGeom>
          <a:ln w="762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01872" y="4975161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8021" y="4133514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Move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Contents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915200"/>
            <a:ext cx="8229600" cy="4325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Where do we fit in?</a:t>
            </a:r>
          </a:p>
          <a:p>
            <a:pPr marL="269875" lvl="1" indent="-2698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Funders’ requirements</a:t>
            </a:r>
          </a:p>
          <a:p>
            <a:pPr marL="269875" lvl="1" indent="-2698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St Andrews RDM Policy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69875" lvl="1" indent="-2698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Research Lifecycle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269875" lvl="1" indent="-2698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Our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datasets since June 2015</a:t>
            </a:r>
          </a:p>
          <a:p>
            <a:pPr marL="269875" lvl="1" indent="-26987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workflow and its gaps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20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Gap 1: data management and active storage</a:t>
            </a:r>
            <a:endParaRPr lang="en-GB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2700" y="2280077"/>
            <a:ext cx="8037717" cy="3341415"/>
            <a:chOff x="477633" y="3723459"/>
            <a:chExt cx="8037717" cy="334141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33" y="3723459"/>
              <a:ext cx="1082842" cy="10828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" r="41962"/>
            <a:stretch/>
          </p:blipFill>
          <p:spPr>
            <a:xfrm>
              <a:off x="3799301" y="4100887"/>
              <a:ext cx="1216192" cy="39253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265" y="5448886"/>
              <a:ext cx="956265" cy="105609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990" y="5445402"/>
              <a:ext cx="956265" cy="105609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650066" y="3764302"/>
              <a:ext cx="1095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Metadata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9475" y="480215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Files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354123" y="4797365"/>
              <a:ext cx="0" cy="613528"/>
            </a:xfrm>
            <a:prstGeom prst="straightConnector1">
              <a:avLst/>
            </a:prstGeom>
            <a:ln w="76200" cmpd="sng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>
              <a:off x="7378436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971109" y="3943209"/>
              <a:ext cx="114890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>
                      <a:lumMod val="50000"/>
                    </a:schemeClr>
                  </a:solidFill>
                </a:rPr>
                <a:t>Research activity</a:t>
              </a:r>
              <a:endParaRPr lang="en-GB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2286" y="3835487"/>
              <a:ext cx="1303675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St Andrews Research Portal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38118" y="4112486"/>
              <a:ext cx="7772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User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>
              <a:off x="5361710" y="5670395"/>
              <a:ext cx="0" cy="752229"/>
            </a:xfrm>
            <a:prstGeom prst="straightConnector1">
              <a:avLst/>
            </a:prstGeom>
            <a:ln w="76200" cmpd="sng">
              <a:headEnd type="triangle"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407397" y="4595037"/>
              <a:ext cx="0" cy="752229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322416" y="4297153"/>
              <a:ext cx="612892" cy="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3474251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>
              <a:off x="5375850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70756" y="6418543"/>
              <a:ext cx="167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Private (105GB)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02547" y="6418543"/>
              <a:ext cx="1600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Public (528GB)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95" y="4005504"/>
            <a:ext cx="956265" cy="105609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2583227" y="3249791"/>
            <a:ext cx="0" cy="752229"/>
          </a:xfrm>
          <a:prstGeom prst="straightConnector1">
            <a:avLst/>
          </a:prstGeom>
          <a:ln w="762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01872" y="4975161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87444" y="1936032"/>
            <a:ext cx="1790845" cy="3584144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48021" y="4133514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Move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21</a:t>
            </a:fld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57200" y="1224000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Issues - gaps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Researchers save data on their personal devices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Lack of back-up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Lack of proper data management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are often distributed in different locations (fragmented)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Difficult to estimate active storage required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Cost</a:t>
            </a:r>
          </a:p>
          <a:p>
            <a:pPr marL="274638" lvl="1" indent="-2651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Questions</a:t>
            </a:r>
            <a:endParaRPr lang="en-GB" sz="2000" dirty="0">
              <a:solidFill>
                <a:srgbClr val="558ED5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Could ELNs help?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Maybe a shared, affordable, on demand active storage? Feasible?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Large files? </a:t>
            </a:r>
          </a:p>
        </p:txBody>
      </p:sp>
    </p:spTree>
    <p:extLst>
      <p:ext uri="{BB962C8B-B14F-4D97-AF65-F5344CB8AC3E}">
        <p14:creationId xmlns:p14="http://schemas.microsoft.com/office/powerpoint/2010/main" val="29981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22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Gap 2: data deposit</a:t>
            </a:r>
            <a:endParaRPr lang="en-GB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2700" y="2280077"/>
            <a:ext cx="8037717" cy="3341415"/>
            <a:chOff x="477633" y="3723459"/>
            <a:chExt cx="8037717" cy="334141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33" y="3723459"/>
              <a:ext cx="1082842" cy="10828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" r="41962"/>
            <a:stretch/>
          </p:blipFill>
          <p:spPr>
            <a:xfrm>
              <a:off x="3799301" y="4100887"/>
              <a:ext cx="1216192" cy="39253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265" y="5448886"/>
              <a:ext cx="956265" cy="105609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990" y="5445402"/>
              <a:ext cx="956265" cy="105609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650066" y="3764302"/>
              <a:ext cx="1095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Metadata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9475" y="480215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Files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354123" y="4797365"/>
              <a:ext cx="0" cy="613528"/>
            </a:xfrm>
            <a:prstGeom prst="straightConnector1">
              <a:avLst/>
            </a:prstGeom>
            <a:ln w="76200" cmpd="sng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>
              <a:off x="7378436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971109" y="3943209"/>
              <a:ext cx="114890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>
                      <a:lumMod val="50000"/>
                    </a:schemeClr>
                  </a:solidFill>
                </a:rPr>
                <a:t>Research activity</a:t>
              </a:r>
              <a:endParaRPr lang="en-GB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2286" y="3835487"/>
              <a:ext cx="1303675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St Andrews Research Portal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38118" y="4112486"/>
              <a:ext cx="7772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User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>
              <a:off x="5361710" y="5670395"/>
              <a:ext cx="0" cy="752229"/>
            </a:xfrm>
            <a:prstGeom prst="straightConnector1">
              <a:avLst/>
            </a:prstGeom>
            <a:ln w="76200" cmpd="sng">
              <a:headEnd type="triangle"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407397" y="4595037"/>
              <a:ext cx="0" cy="752229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322416" y="4297153"/>
              <a:ext cx="612892" cy="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3474251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>
              <a:off x="5375850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70756" y="6418543"/>
              <a:ext cx="167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Private (105GB)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02547" y="6418543"/>
              <a:ext cx="1600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Public (528GB)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95" y="4005504"/>
            <a:ext cx="956265" cy="105609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2583227" y="3249791"/>
            <a:ext cx="0" cy="752229"/>
          </a:xfrm>
          <a:prstGeom prst="straightConnector1">
            <a:avLst/>
          </a:prstGeom>
          <a:ln w="762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01872" y="4975161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50813" y="2053757"/>
            <a:ext cx="3734060" cy="159427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048021" y="4133514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Move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23</a:t>
            </a:fld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57200" y="12240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Issues - gaps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Still a manual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process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Researchers find it challenging to group all the data for deposit</a:t>
            </a:r>
          </a:p>
          <a:p>
            <a:pPr lvl="2" algn="just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“The student left, I do not know where the data are”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Large files? 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Software? Research Computing offer assistance</a:t>
            </a:r>
          </a:p>
          <a:p>
            <a:pPr marL="274638" lvl="1" indent="-2651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Solutions?</a:t>
            </a:r>
            <a:endParaRPr lang="en-GB" sz="2000" dirty="0">
              <a:solidFill>
                <a:srgbClr val="558ED5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Simplify the deposit process for researchers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Provide digital tools during the research activity phase to help track data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Integrate existing digital solutions to automate the deposit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NOMAD-Pure integration</a:t>
            </a:r>
          </a:p>
        </p:txBody>
      </p:sp>
    </p:spTree>
    <p:extLst>
      <p:ext uri="{BB962C8B-B14F-4D97-AF65-F5344CB8AC3E}">
        <p14:creationId xmlns:p14="http://schemas.microsoft.com/office/powerpoint/2010/main" val="30653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" y="1428055"/>
            <a:ext cx="8136000" cy="511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7673" y="1125311"/>
            <a:ext cx="558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558ED5"/>
                </a:solidFill>
              </a:rPr>
              <a:t>NOMAD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GB" sz="2000" b="1" dirty="0" smtClean="0">
                <a:solidFill>
                  <a:srgbClr val="558ED5"/>
                </a:solidFill>
              </a:rPr>
              <a:t>N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MR </a:t>
            </a:r>
            <a:r>
              <a:rPr lang="en-GB" sz="2000" b="1" dirty="0" smtClean="0">
                <a:solidFill>
                  <a:srgbClr val="558ED5"/>
                </a:solidFill>
              </a:rPr>
              <a:t>O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nline </a:t>
            </a:r>
            <a:r>
              <a:rPr lang="en-GB" sz="2000" b="1" dirty="0" smtClean="0">
                <a:solidFill>
                  <a:srgbClr val="558ED5"/>
                </a:solidFill>
              </a:rPr>
              <a:t>M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anagement </a:t>
            </a:r>
            <a:r>
              <a:rPr lang="en-GB" sz="2000" b="1" dirty="0" smtClean="0">
                <a:solidFill>
                  <a:srgbClr val="558ED5"/>
                </a:solidFill>
              </a:rPr>
              <a:t>A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nd </a:t>
            </a:r>
            <a:r>
              <a:rPr lang="en-GB" sz="2000" b="1" dirty="0" err="1" smtClean="0">
                <a:solidFill>
                  <a:srgbClr val="558ED5"/>
                </a:solidFill>
              </a:rPr>
              <a:t>D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atastore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34495"/>
            <a:ext cx="839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Dr Tomas Lebl -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Senior Scientific Officer for Solution State NMR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tl12@st-andrews.ac.uk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25</a:t>
            </a:fld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57200" y="1224000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NOMAD-Pure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On going project: Chemistry, Computer Science, Library and IT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NMR is heavily used in Chemistry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Aim: streamline the deposit of NMR data for funders’ compliance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7439" y="3201271"/>
            <a:ext cx="7009122" cy="3578465"/>
            <a:chOff x="460082" y="3264851"/>
            <a:chExt cx="7009122" cy="3578465"/>
          </a:xfrm>
        </p:grpSpPr>
        <p:grpSp>
          <p:nvGrpSpPr>
            <p:cNvPr id="46" name="Group 45"/>
            <p:cNvGrpSpPr/>
            <p:nvPr/>
          </p:nvGrpSpPr>
          <p:grpSpPr>
            <a:xfrm>
              <a:off x="705387" y="3264851"/>
              <a:ext cx="6763817" cy="2947384"/>
              <a:chOff x="619665" y="3627626"/>
              <a:chExt cx="6763817" cy="294738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19665" y="3627626"/>
                <a:ext cx="1181528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NOMAD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File 1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File 2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File 3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…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6484" y="5516219"/>
                <a:ext cx="972000" cy="95985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498388" y="4181624"/>
                <a:ext cx="1892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NMR public portal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70463" y="3904625"/>
                <a:ext cx="121301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Link added to Pure record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30759" y="5649310"/>
                <a:ext cx="65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Copy</a:t>
                </a:r>
                <a:endParaRPr lang="en-GB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457" y="5716229"/>
                <a:ext cx="777087" cy="858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712" y="5716229"/>
                <a:ext cx="777600" cy="858781"/>
              </a:xfrm>
              <a:prstGeom prst="rect">
                <a:avLst/>
              </a:prstGeom>
            </p:spPr>
          </p:pic>
          <p:cxnSp>
            <p:nvCxnSpPr>
              <p:cNvPr id="31" name="Straight Arrow Connector 30"/>
              <p:cNvCxnSpPr/>
              <p:nvPr/>
            </p:nvCxnSpPr>
            <p:spPr>
              <a:xfrm>
                <a:off x="1972386" y="4366289"/>
                <a:ext cx="1376992" cy="2"/>
              </a:xfrm>
              <a:prstGeom prst="straightConnector1">
                <a:avLst/>
              </a:prstGeom>
              <a:ln w="76200" cmpd="sng"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5518522" y="4366290"/>
                <a:ext cx="571047" cy="0"/>
              </a:xfrm>
              <a:prstGeom prst="straightConnector1">
                <a:avLst/>
              </a:prstGeom>
              <a:ln w="76200" cmpd="sng"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4444512" y="4645520"/>
                <a:ext cx="0" cy="918868"/>
              </a:xfrm>
              <a:prstGeom prst="straightConnector1">
                <a:avLst/>
              </a:prstGeom>
              <a:ln w="76200" cmpd="sng"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407734" y="6105040"/>
                <a:ext cx="571047" cy="0"/>
              </a:xfrm>
              <a:prstGeom prst="straightConnector1">
                <a:avLst/>
              </a:prstGeom>
              <a:ln w="76200" cmpd="sng"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714507" y="6105040"/>
                <a:ext cx="571047" cy="0"/>
              </a:xfrm>
              <a:prstGeom prst="straightConnector1">
                <a:avLst/>
              </a:prstGeom>
              <a:ln w="76200" cmpd="sng"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21" idx="0"/>
                <a:endCxn id="3" idx="2"/>
              </p:cNvCxnSpPr>
              <p:nvPr/>
            </p:nvCxnSpPr>
            <p:spPr>
              <a:xfrm flipH="1" flipV="1">
                <a:off x="1210429" y="5104954"/>
                <a:ext cx="572" cy="611275"/>
              </a:xfrm>
              <a:prstGeom prst="straightConnector1">
                <a:avLst/>
              </a:prstGeom>
              <a:ln w="76200" cmpd="sng"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60082" y="6209864"/>
              <a:ext cx="1673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NOMAD server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21081" y="6196985"/>
              <a:ext cx="167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NOMAD public server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26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Gap 3: preservation</a:t>
            </a:r>
            <a:endParaRPr lang="en-GB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2700" y="2280077"/>
            <a:ext cx="8037717" cy="3341415"/>
            <a:chOff x="477633" y="3723459"/>
            <a:chExt cx="8037717" cy="334141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33" y="3723459"/>
              <a:ext cx="1082842" cy="10828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" r="41962"/>
            <a:stretch/>
          </p:blipFill>
          <p:spPr>
            <a:xfrm>
              <a:off x="3799301" y="4100887"/>
              <a:ext cx="1216192" cy="39253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265" y="5448886"/>
              <a:ext cx="956265" cy="105609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990" y="5445402"/>
              <a:ext cx="956265" cy="105609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650066" y="3764302"/>
              <a:ext cx="1095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Metadata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9475" y="480215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Files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354123" y="4797365"/>
              <a:ext cx="0" cy="613528"/>
            </a:xfrm>
            <a:prstGeom prst="straightConnector1">
              <a:avLst/>
            </a:prstGeom>
            <a:ln w="76200" cmpd="sng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>
              <a:off x="7378436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971109" y="3943209"/>
              <a:ext cx="114890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>
                      <a:lumMod val="50000"/>
                    </a:schemeClr>
                  </a:solidFill>
                </a:rPr>
                <a:t>Research activity</a:t>
              </a:r>
              <a:endParaRPr lang="en-GB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02286" y="3835487"/>
              <a:ext cx="1303675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St Andrews Research Portal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738118" y="4112486"/>
              <a:ext cx="7772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User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>
              <a:off x="5361710" y="5670395"/>
              <a:ext cx="0" cy="752229"/>
            </a:xfrm>
            <a:prstGeom prst="straightConnector1">
              <a:avLst/>
            </a:prstGeom>
            <a:ln w="76200" cmpd="sng">
              <a:headEnd type="triangle"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407397" y="4595037"/>
              <a:ext cx="0" cy="752229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322416" y="4297153"/>
              <a:ext cx="612892" cy="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>
              <a:off x="3474251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>
              <a:off x="5375850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70756" y="6418543"/>
              <a:ext cx="1673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Private (105GB)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02547" y="6418543"/>
              <a:ext cx="1600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Archival Public (528GB)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95" y="4005504"/>
            <a:ext cx="956265" cy="105609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2583227" y="3249791"/>
            <a:ext cx="0" cy="752229"/>
          </a:xfrm>
          <a:prstGeom prst="straightConnector1">
            <a:avLst/>
          </a:prstGeom>
          <a:ln w="76200" cmpd="sng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01872" y="4975161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80565" y="3740630"/>
            <a:ext cx="4022052" cy="212138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048021" y="4133514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Move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27</a:t>
            </a:fld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57200" y="1224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58ED5"/>
                </a:solidFill>
              </a:rPr>
              <a:t>Preservation </a:t>
            </a:r>
            <a:r>
              <a:rPr lang="en-GB" sz="2000" dirty="0" smtClean="0">
                <a:solidFill>
                  <a:srgbClr val="558ED5"/>
                </a:solidFill>
              </a:rPr>
              <a:t>requires: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An archival and an access copy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Format migration</a:t>
            </a:r>
          </a:p>
          <a:p>
            <a:pPr marL="274638" lvl="1" indent="-2651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Solutions?</a:t>
            </a:r>
            <a:endParaRPr lang="en-GB" sz="2000" dirty="0">
              <a:solidFill>
                <a:srgbClr val="558ED5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Have an additional layer for preservation? For example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Arkivum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800100" lvl="1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b="1" dirty="0" err="1" smtClean="0">
                <a:solidFill>
                  <a:schemeClr val="bg1">
                    <a:lumMod val="50000"/>
                  </a:schemeClr>
                </a:solidFill>
              </a:rPr>
              <a:t>Jisc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RDM Shared Service Pilot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840501" y="4054586"/>
            <a:ext cx="4789813" cy="1945623"/>
            <a:chOff x="3739475" y="4100887"/>
            <a:chExt cx="4789813" cy="194562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" r="41962"/>
            <a:stretch/>
          </p:blipFill>
          <p:spPr>
            <a:xfrm>
              <a:off x="3799301" y="4100887"/>
              <a:ext cx="1216192" cy="39253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140" y="5195555"/>
              <a:ext cx="770513" cy="85095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779" y="5196232"/>
              <a:ext cx="769287" cy="8496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39475" y="4802154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Files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273423" y="4542819"/>
              <a:ext cx="0" cy="613528"/>
            </a:xfrm>
            <a:prstGeom prst="straightConnector1">
              <a:avLst/>
            </a:prstGeom>
            <a:ln w="76200" cmpd="sng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736207" y="4112486"/>
              <a:ext cx="279308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St Andrews Research Portal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6" name="Straight Arrow Connector 35"/>
            <p:cNvCxnSpPr>
              <a:endCxn id="28" idx="1"/>
            </p:cNvCxnSpPr>
            <p:nvPr/>
          </p:nvCxnSpPr>
          <p:spPr>
            <a:xfrm flipV="1">
              <a:off x="4792653" y="5621032"/>
              <a:ext cx="1096126" cy="1"/>
            </a:xfrm>
            <a:prstGeom prst="straightConnector1">
              <a:avLst/>
            </a:prstGeom>
            <a:ln w="76200" cmpd="sng">
              <a:headEnd type="triangle"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407397" y="4595037"/>
              <a:ext cx="0" cy="509092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>
              <a:off x="5375850" y="3991152"/>
              <a:ext cx="0" cy="612000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476360" y="6053698"/>
            <a:ext cx="2035806" cy="754714"/>
            <a:chOff x="3476360" y="5784198"/>
            <a:chExt cx="2035806" cy="754714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3476360" y="5784198"/>
              <a:ext cx="275434" cy="426214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801244" y="5892581"/>
              <a:ext cx="138603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Preservation Layer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5236732" y="5784198"/>
              <a:ext cx="275434" cy="426214"/>
            </a:xfrm>
            <a:prstGeom prst="straightConnector1">
              <a:avLst/>
            </a:prstGeom>
            <a:ln w="76200" cmpd="sng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1517238" y="5251566"/>
            <a:ext cx="167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Archival Private (105GB)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92964" y="5251566"/>
            <a:ext cx="160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Archival Public (528GB)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430" y="5067516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Move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2036" y="5096391"/>
            <a:ext cx="7171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Copy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28</a:t>
            </a:fld>
            <a:endParaRPr lang="en-GB" dirty="0"/>
          </a:p>
        </p:txBody>
      </p:sp>
      <p:pic>
        <p:nvPicPr>
          <p:cNvPr id="4" name="Picture 3" descr="JI0039_RDM_SHARED_SERVICES_Infrographic_3_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6" y="1509830"/>
            <a:ext cx="9321560" cy="4122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0452" y="3183555"/>
            <a:ext cx="3693695" cy="1876927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200" y="957628"/>
            <a:ext cx="82296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558ED5"/>
                </a:solidFill>
              </a:rPr>
              <a:t>Jisc</a:t>
            </a:r>
            <a:r>
              <a:rPr lang="en-GB" sz="2000" b="1" dirty="0" smtClean="0">
                <a:solidFill>
                  <a:srgbClr val="558ED5"/>
                </a:solidFill>
              </a:rPr>
              <a:t> RDM Shared Service Pilot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011081"/>
            <a:ext cx="628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https://researchdata.jiscinvolve.org/wp/tag/rdm-shared-service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3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29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" y="2687097"/>
            <a:ext cx="9101938" cy="4045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169907"/>
            <a:ext cx="822960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Looks at the preservation layer, not at the ‘live’ active storage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“Will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create a user friendly research data ingest and publication platform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[…] and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enable long term archiving of research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</a:p>
        </p:txBody>
      </p:sp>
    </p:spTree>
    <p:extLst>
      <p:ext uri="{BB962C8B-B14F-4D97-AF65-F5344CB8AC3E}">
        <p14:creationId xmlns:p14="http://schemas.microsoft.com/office/powerpoint/2010/main" val="26100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Where do we fit in: Digital Research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74663" y="3156896"/>
            <a:ext cx="2194674" cy="2196000"/>
            <a:chOff x="3781538" y="2535058"/>
            <a:chExt cx="2194674" cy="2196000"/>
          </a:xfrm>
        </p:grpSpPr>
        <p:sp>
          <p:nvSpPr>
            <p:cNvPr id="6" name="Oval 5"/>
            <p:cNvSpPr/>
            <p:nvPr/>
          </p:nvSpPr>
          <p:spPr>
            <a:xfrm>
              <a:off x="3781538" y="2535058"/>
              <a:ext cx="2194674" cy="219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89165" y="3156004"/>
              <a:ext cx="157942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Digital Research</a:t>
              </a:r>
              <a:endParaRPr lang="en-US" sz="2800" b="1" dirty="0"/>
            </a:p>
          </p:txBody>
        </p:sp>
      </p:grpSp>
      <p:pic>
        <p:nvPicPr>
          <p:cNvPr id="8" name="Picture 7" descr="307px-Open_Access_logo_PLoS_whit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68" y="1901745"/>
            <a:ext cx="1059214" cy="1656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17" y="5352896"/>
            <a:ext cx="2727244" cy="509716"/>
          </a:xfrm>
          <a:prstGeom prst="rect">
            <a:avLst/>
          </a:prstGeom>
        </p:spPr>
      </p:pic>
      <p:pic>
        <p:nvPicPr>
          <p:cNvPr id="15" name="Picture 14" descr="digital-humanities-at-uq-logo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2" y="1885656"/>
            <a:ext cx="3033138" cy="1374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32869" y="5242779"/>
            <a:ext cx="2232042" cy="800219"/>
            <a:chOff x="3481491" y="5913078"/>
            <a:chExt cx="2232042" cy="800219"/>
          </a:xfrm>
        </p:grpSpPr>
        <p:pic>
          <p:nvPicPr>
            <p:cNvPr id="16" name="Picture 15" descr="bettersoftwar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491" y="5913587"/>
              <a:ext cx="1182307" cy="799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4659797" y="5913078"/>
              <a:ext cx="1053736" cy="80021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Research</a:t>
              </a:r>
            </a:p>
            <a:p>
              <a:r>
                <a:rPr lang="en-US" sz="1400" dirty="0" smtClean="0"/>
                <a:t>Computing</a:t>
              </a:r>
            </a:p>
            <a:p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83473" y="4952786"/>
            <a:ext cx="176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Research Data 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941" y="2447125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Open Access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72631" y="2081462"/>
            <a:ext cx="8210422" cy="33014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00AEEF"/>
              </a:solidFill>
              <a:latin typeface="Palatino"/>
              <a:cs typeface="Palatin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AEEF"/>
                </a:solidFill>
                <a:latin typeface="Palatino"/>
                <a:cs typeface="Palatino"/>
              </a:rPr>
              <a:t>Thank you for listening</a:t>
            </a:r>
          </a:p>
          <a:p>
            <a:endParaRPr lang="en-US" sz="2000" dirty="0">
              <a:solidFill>
                <a:srgbClr val="00AEEF"/>
              </a:solidFill>
              <a:latin typeface="Palatino"/>
              <a:cs typeface="Palatino"/>
            </a:endParaRPr>
          </a:p>
          <a:p>
            <a:endParaRPr lang="en-US" sz="2000" dirty="0" smtClean="0">
              <a:solidFill>
                <a:srgbClr val="00AEEF"/>
              </a:solidFill>
              <a:latin typeface="Palatino"/>
              <a:cs typeface="Palatino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How do we deal with large files?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Palatino"/>
                <a:cs typeface="Palatino"/>
              </a:rPr>
              <a:t>How can we fill the Active Storage gap? A Scottish shared service?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5618" y="5646440"/>
            <a:ext cx="63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AEEF"/>
                </a:solidFill>
                <a:latin typeface="Palatino"/>
                <a:cs typeface="Palatino"/>
              </a:rPr>
              <a:t>Federica Fina, </a:t>
            </a:r>
            <a:r>
              <a:rPr lang="en-US" dirty="0">
                <a:solidFill>
                  <a:srgbClr val="00AEEF"/>
                </a:solidFill>
                <a:latin typeface="Palatino"/>
                <a:cs typeface="Palatino"/>
                <a:hlinkClick r:id="rId2"/>
              </a:rPr>
              <a:t>ff23@st-andrews.ac.uk</a:t>
            </a:r>
            <a:r>
              <a:rPr lang="en-US" dirty="0">
                <a:solidFill>
                  <a:srgbClr val="00AEEF"/>
                </a:solidFill>
                <a:latin typeface="Palatino"/>
                <a:cs typeface="Palatino"/>
              </a:rPr>
              <a:t> </a:t>
            </a:r>
          </a:p>
          <a:p>
            <a:r>
              <a:rPr lang="en-US" dirty="0">
                <a:solidFill>
                  <a:srgbClr val="00AEEF"/>
                </a:solidFill>
                <a:latin typeface="Palatino"/>
                <a:cs typeface="Palatino"/>
              </a:rPr>
              <a:t>Anna Clements,  </a:t>
            </a:r>
            <a:r>
              <a:rPr lang="en-US" dirty="0">
                <a:solidFill>
                  <a:srgbClr val="00AEEF"/>
                </a:solidFill>
                <a:latin typeface="Palatino"/>
                <a:cs typeface="Palatino"/>
                <a:hlinkClick r:id="rId3"/>
              </a:rPr>
              <a:t>akc@st-andrews.ac.uk</a:t>
            </a:r>
            <a:r>
              <a:rPr lang="en-US" dirty="0">
                <a:solidFill>
                  <a:srgbClr val="00AEEF"/>
                </a:solidFill>
                <a:latin typeface="Palatino"/>
                <a:cs typeface="Palatino"/>
              </a:rPr>
              <a:t> @</a:t>
            </a:r>
            <a:r>
              <a:rPr lang="en-US" dirty="0" err="1">
                <a:solidFill>
                  <a:srgbClr val="00AEEF"/>
                </a:solidFill>
                <a:latin typeface="Palatino"/>
                <a:cs typeface="Palatino"/>
              </a:rPr>
              <a:t>annakclements</a:t>
            </a:r>
            <a:endParaRPr lang="en-US" dirty="0">
              <a:solidFill>
                <a:srgbClr val="00AEEF"/>
              </a:solidFill>
              <a:latin typeface="Palatino"/>
              <a:cs typeface="Palatin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39" y="400850"/>
            <a:ext cx="3651666" cy="3555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8618" y="3479542"/>
            <a:ext cx="5492507" cy="46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CC BY</a:t>
            </a:r>
          </a:p>
          <a:p>
            <a:pPr algn="ctr"/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www.flickr.com/photos/f-oxymoron/9647972522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F</a:t>
            </a:r>
            <a:r>
              <a:rPr lang="en-GB" sz="2400" dirty="0" smtClean="0"/>
              <a:t>unders’ requirements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978242"/>
            <a:ext cx="8229600" cy="784830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Funders are: RCUK, EC (Horizon2020), the Royal Society, and others.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Applies to </a:t>
            </a:r>
            <a:r>
              <a:rPr lang="en-GB" sz="2000" dirty="0">
                <a:solidFill>
                  <a:srgbClr val="558ED5"/>
                </a:solidFill>
              </a:rPr>
              <a:t>published </a:t>
            </a:r>
            <a:r>
              <a:rPr lang="en-GB" sz="2000" dirty="0" smtClean="0">
                <a:solidFill>
                  <a:srgbClr val="558ED5"/>
                </a:solidFill>
              </a:rPr>
              <a:t>results</a:t>
            </a:r>
            <a:endParaRPr lang="en-GB" sz="2000" dirty="0">
              <a:solidFill>
                <a:srgbClr val="558ED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2960361"/>
            <a:ext cx="8229600" cy="36451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Data Management Plan (DMP):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in this document outline how you will comply; what will you share; where will you archive; agree with collaborators</a:t>
            </a:r>
            <a:endParaRPr lang="en-GB" sz="2000" dirty="0" smtClean="0">
              <a:solidFill>
                <a:srgbClr val="558ED5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Publications: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558ED5"/>
                </a:solidFill>
              </a:rPr>
              <a:t>acknowledge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funder (grant number) and include a </a:t>
            </a:r>
            <a:r>
              <a:rPr lang="en-GB" sz="2000" dirty="0" smtClean="0">
                <a:solidFill>
                  <a:srgbClr val="558ED5"/>
                </a:solidFill>
              </a:rPr>
              <a:t>statement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on how to access supporting data (where? On which conditions?)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Data:</a:t>
            </a:r>
          </a:p>
          <a:p>
            <a:pPr lvl="1" algn="just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should be made </a:t>
            </a:r>
            <a:r>
              <a:rPr lang="en-GB" sz="2000" dirty="0" smtClean="0">
                <a:solidFill>
                  <a:srgbClr val="558ED5"/>
                </a:solidFill>
              </a:rPr>
              <a:t>publicly available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should be retained -  at least </a:t>
            </a:r>
            <a:r>
              <a:rPr lang="en-GB" sz="2000" i="1" dirty="0">
                <a:solidFill>
                  <a:srgbClr val="558ED5"/>
                </a:solidFill>
              </a:rPr>
              <a:t>&lt;</a:t>
            </a:r>
            <a:r>
              <a:rPr lang="en-GB" sz="2000" i="1" dirty="0" smtClean="0">
                <a:solidFill>
                  <a:srgbClr val="558ED5"/>
                </a:solidFill>
              </a:rPr>
              <a:t>10 years&gt;</a:t>
            </a:r>
            <a:r>
              <a:rPr lang="en-GB" sz="2000" dirty="0" smtClean="0">
                <a:solidFill>
                  <a:srgbClr val="558ED5"/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from last date of access</a:t>
            </a:r>
          </a:p>
          <a:p>
            <a:pPr algn="just">
              <a:spcBef>
                <a:spcPts val="0"/>
              </a:spcBef>
              <a:buClr>
                <a:schemeClr val="bg1">
                  <a:lumMod val="50000"/>
                </a:schemeClr>
              </a:buClr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Costs:</a:t>
            </a:r>
          </a:p>
          <a:p>
            <a:pPr lvl="1" algn="just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can be </a:t>
            </a:r>
            <a:r>
              <a:rPr lang="en-GB" sz="2000" dirty="0" smtClean="0">
                <a:solidFill>
                  <a:srgbClr val="558ED5"/>
                </a:solidFill>
              </a:rPr>
              <a:t>included in grant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applications</a:t>
            </a:r>
          </a:p>
        </p:txBody>
      </p:sp>
    </p:spTree>
    <p:extLst>
      <p:ext uri="{BB962C8B-B14F-4D97-AF65-F5344CB8AC3E}">
        <p14:creationId xmlns:p14="http://schemas.microsoft.com/office/powerpoint/2010/main" val="24447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St Andrews RDM policy</a:t>
            </a:r>
            <a:endParaRPr lang="en-GB" sz="24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470935" y="4949466"/>
            <a:ext cx="4365057" cy="21056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lvl="1" algn="just">
              <a:spcBef>
                <a:spcPts val="60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</a:pP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913860"/>
            <a:ext cx="8229600" cy="47275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20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[…] raw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and processed data, much of which is valuable and needs to be </a:t>
            </a:r>
            <a:r>
              <a:rPr lang="en-GB" sz="2000" dirty="0">
                <a:solidFill>
                  <a:srgbClr val="558ED5"/>
                </a:solidFill>
              </a:rPr>
              <a:t>retained over the long term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 algn="just">
              <a:spcBef>
                <a:spcPts val="0"/>
              </a:spcBef>
              <a:spcAft>
                <a:spcPts val="20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[…] data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GB" sz="2000" dirty="0">
                <a:solidFill>
                  <a:srgbClr val="558ED5"/>
                </a:solidFill>
              </a:rPr>
              <a:t>managed according to good practices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[…] appropriate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for the data and discipline concerned, and thereby to </a:t>
            </a:r>
            <a:r>
              <a:rPr lang="en-GB" sz="2000" dirty="0">
                <a:solidFill>
                  <a:srgbClr val="558ED5"/>
                </a:solidFill>
              </a:rPr>
              <a:t>ensure compliance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with the requirements of funding agencies and other stakeholders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28600" lvl="1" algn="just">
              <a:spcBef>
                <a:spcPts val="0"/>
              </a:spcBef>
              <a:spcAft>
                <a:spcPts val="20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Principal Investigators should, in the course of formulating their research proposals, develop a </a:t>
            </a:r>
            <a:r>
              <a:rPr lang="en-GB" sz="2000" dirty="0">
                <a:solidFill>
                  <a:srgbClr val="558ED5"/>
                </a:solidFill>
              </a:rPr>
              <a:t>management plan for the data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to be collected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28600" lvl="1" algn="just">
              <a:spcBef>
                <a:spcPts val="0"/>
              </a:spcBef>
              <a:spcAft>
                <a:spcPts val="20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Data will be deposited into an appropriate </a:t>
            </a:r>
            <a:r>
              <a:rPr lang="en-GB" sz="2000" dirty="0">
                <a:solidFill>
                  <a:srgbClr val="558ED5"/>
                </a:solidFill>
              </a:rPr>
              <a:t>long-term archive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28600" lvl="1" algn="just">
              <a:spcBef>
                <a:spcPts val="0"/>
              </a:spcBef>
              <a:spcAft>
                <a:spcPts val="20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University will maintain a </a:t>
            </a:r>
            <a:r>
              <a:rPr lang="en-GB" sz="2000" dirty="0">
                <a:solidFill>
                  <a:srgbClr val="558ED5"/>
                </a:solidFill>
              </a:rPr>
              <a:t>central catalogue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of metadata descriptions</a:t>
            </a:r>
          </a:p>
          <a:p>
            <a:pPr marL="228600" lvl="1" algn="just">
              <a:spcBef>
                <a:spcPts val="0"/>
              </a:spcBef>
              <a:spcAft>
                <a:spcPts val="2000"/>
              </a:spcAft>
              <a:buClr>
                <a:schemeClr val="bg1">
                  <a:lumMod val="50000"/>
                </a:schemeClr>
              </a:buClr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University expects that all </a:t>
            </a:r>
            <a:r>
              <a:rPr lang="en-GB" sz="2000" dirty="0">
                <a:solidFill>
                  <a:srgbClr val="558ED5"/>
                </a:solidFill>
              </a:rPr>
              <a:t>data will over time be made publicly available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wherever possible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396667"/>
            <a:ext cx="439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https://www.st-andrews.ac.uk/staff/policy/research/researchdata/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284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6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The Research Lifecycle</a:t>
            </a:r>
            <a:endParaRPr lang="en-GB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98746" y="1838826"/>
            <a:ext cx="6746507" cy="4981074"/>
            <a:chOff x="1210658" y="1827281"/>
            <a:chExt cx="6746507" cy="4981074"/>
          </a:xfrm>
        </p:grpSpPr>
        <p:grpSp>
          <p:nvGrpSpPr>
            <p:cNvPr id="19" name="Group 18"/>
            <p:cNvGrpSpPr/>
            <p:nvPr/>
          </p:nvGrpSpPr>
          <p:grpSpPr>
            <a:xfrm>
              <a:off x="1210658" y="1827281"/>
              <a:ext cx="6746507" cy="4981074"/>
              <a:chOff x="1210659" y="1827281"/>
              <a:chExt cx="6746507" cy="4981074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0659" y="1827281"/>
                <a:ext cx="6746507" cy="4981074"/>
                <a:chOff x="1210659" y="1827281"/>
                <a:chExt cx="6746507" cy="4981074"/>
              </a:xfrm>
            </p:grpSpPr>
            <p:graphicFrame>
              <p:nvGraphicFramePr>
                <p:cNvPr id="6" name="Diagram 5"/>
                <p:cNvGraphicFramePr/>
                <p:nvPr>
                  <p:extLst>
                    <p:ext uri="{D42A27DB-BD31-4B8C-83A1-F6EECF244321}">
                      <p14:modId xmlns:p14="http://schemas.microsoft.com/office/powerpoint/2010/main" val="4054484819"/>
                    </p:ext>
                  </p:extLst>
                </p:nvPr>
              </p:nvGraphicFramePr>
              <p:xfrm>
                <a:off x="1210659" y="1827281"/>
                <a:ext cx="6746507" cy="4981074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pSp>
              <p:nvGrpSpPr>
                <p:cNvPr id="12" name="Group 11"/>
                <p:cNvGrpSpPr/>
                <p:nvPr/>
              </p:nvGrpSpPr>
              <p:grpSpPr>
                <a:xfrm>
                  <a:off x="3497718" y="3237818"/>
                  <a:ext cx="2166195" cy="2171143"/>
                  <a:chOff x="3485804" y="3246335"/>
                  <a:chExt cx="2166195" cy="2171143"/>
                </a:xfrm>
              </p:grpSpPr>
              <p:sp>
                <p:nvSpPr>
                  <p:cNvPr id="10" name="Pie 9"/>
                  <p:cNvSpPr/>
                  <p:nvPr/>
                </p:nvSpPr>
                <p:spPr>
                  <a:xfrm>
                    <a:off x="3491999" y="3257478"/>
                    <a:ext cx="2160000" cy="2160000"/>
                  </a:xfrm>
                  <a:prstGeom prst="pie">
                    <a:avLst>
                      <a:gd name="adj1" fmla="val 9350907"/>
                      <a:gd name="adj2" fmla="val 16200000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Pie 10"/>
                  <p:cNvSpPr/>
                  <p:nvPr/>
                </p:nvSpPr>
                <p:spPr>
                  <a:xfrm rot="10800000">
                    <a:off x="3485804" y="3246335"/>
                    <a:ext cx="2160000" cy="2160000"/>
                  </a:xfrm>
                  <a:prstGeom prst="pie">
                    <a:avLst>
                      <a:gd name="adj1" fmla="val 5415474"/>
                      <a:gd name="adj2" fmla="val 1426789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3" name="TextBox 12"/>
              <p:cNvSpPr txBox="1"/>
              <p:nvPr/>
            </p:nvSpPr>
            <p:spPr>
              <a:xfrm>
                <a:off x="4653480" y="3838669"/>
                <a:ext cx="947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Active Storage</a:t>
                </a:r>
                <a:endParaRPr lang="en-GB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90588" y="3671487"/>
                <a:ext cx="10624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Public Storage</a:t>
                </a:r>
                <a:endParaRPr lang="en-GB" dirty="0"/>
              </a:p>
            </p:txBody>
          </p:sp>
        </p:grpSp>
        <p:sp>
          <p:nvSpPr>
            <p:cNvPr id="24" name="Pie 23"/>
            <p:cNvSpPr/>
            <p:nvPr/>
          </p:nvSpPr>
          <p:spPr>
            <a:xfrm rot="14589004">
              <a:off x="3502070" y="3266960"/>
              <a:ext cx="2124000" cy="2124000"/>
            </a:xfrm>
            <a:prstGeom prst="pie">
              <a:avLst>
                <a:gd name="adj1" fmla="val 10485745"/>
                <a:gd name="adj2" fmla="val 1640747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5866" y="4584360"/>
              <a:ext cx="106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Archival Storage</a:t>
              </a:r>
              <a:endParaRPr lang="en-GB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32079" y="2480650"/>
            <a:ext cx="1566250" cy="3639493"/>
          </a:xfrm>
          <a:prstGeom prst="rect">
            <a:avLst/>
          </a:prstGeom>
          <a:noFill/>
          <a:ln w="381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70756" y="2480650"/>
            <a:ext cx="1616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558ED5"/>
                </a:solidFill>
              </a:rPr>
              <a:t>Research Activity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– the researchers’ interest is mainly focused here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6293" y="3164545"/>
            <a:ext cx="1662076" cy="1537348"/>
            <a:chOff x="666293" y="3164545"/>
            <a:chExt cx="1662076" cy="1537348"/>
          </a:xfrm>
        </p:grpSpPr>
        <p:sp>
          <p:nvSpPr>
            <p:cNvPr id="7" name="Right Arrow 6"/>
            <p:cNvSpPr/>
            <p:nvPr/>
          </p:nvSpPr>
          <p:spPr>
            <a:xfrm rot="13123700">
              <a:off x="1898671" y="4279367"/>
              <a:ext cx="429698" cy="422526"/>
            </a:xfrm>
            <a:prstGeom prst="rightArrow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>
              <a:spLocks/>
            </p:cNvSpPr>
            <p:nvPr/>
          </p:nvSpPr>
          <p:spPr>
            <a:xfrm>
              <a:off x="666293" y="3164545"/>
              <a:ext cx="1332000" cy="1332000"/>
            </a:xfrm>
            <a:prstGeom prst="ellipse">
              <a:avLst/>
            </a:prstGeom>
            <a:solidFill>
              <a:srgbClr val="D9D9D9"/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Dispose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49159" y="4754506"/>
            <a:ext cx="1861869" cy="1332000"/>
            <a:chOff x="6949159" y="4754506"/>
            <a:chExt cx="1861869" cy="1332000"/>
          </a:xfrm>
        </p:grpSpPr>
        <p:sp>
          <p:nvSpPr>
            <p:cNvPr id="22" name="Right Arrow 21"/>
            <p:cNvSpPr/>
            <p:nvPr/>
          </p:nvSpPr>
          <p:spPr>
            <a:xfrm rot="10800000" flipH="1" flipV="1">
              <a:off x="6949159" y="5244594"/>
              <a:ext cx="429698" cy="422526"/>
            </a:xfrm>
            <a:prstGeom prst="rightArrow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>
              <a:spLocks/>
            </p:cNvSpPr>
            <p:nvPr/>
          </p:nvSpPr>
          <p:spPr>
            <a:xfrm>
              <a:off x="7479028" y="4754506"/>
              <a:ext cx="1332000" cy="1332000"/>
            </a:xfrm>
            <a:prstGeom prst="ellipse">
              <a:avLst/>
            </a:prstGeom>
            <a:solidFill>
              <a:srgbClr val="D9D9D9"/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Dispose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8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23982"/>
            <a:ext cx="8229600" cy="556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/>
              <a:t>Plan</a:t>
            </a:r>
            <a:endParaRPr lang="en-GB" sz="2400" dirty="0"/>
          </a:p>
        </p:txBody>
      </p:sp>
      <p:sp>
        <p:nvSpPr>
          <p:cNvPr id="19" name="Freeform 18"/>
          <p:cNvSpPr>
            <a:spLocks noChangeAspect="1"/>
          </p:cNvSpPr>
          <p:nvPr/>
        </p:nvSpPr>
        <p:spPr>
          <a:xfrm>
            <a:off x="1288648" y="1908008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 rot="1800000">
            <a:off x="1949713" y="236806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2097486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 rot="5400000">
            <a:off x="2354194" y="306486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>
            <a:off x="2097486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 rot="19800000">
            <a:off x="1959825" y="3766883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>
            <a:off x="1288648" y="377594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 rot="1800000">
            <a:off x="1147836" y="3773033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>
            <a:off x="479809" y="3308957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 rot="16200000">
            <a:off x="742816" y="3068647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479809" y="237499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 rot="19800000">
            <a:off x="1144024" y="2369955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1087603" y="2634974"/>
            <a:ext cx="1112400" cy="1112400"/>
          </a:xfrm>
          <a:prstGeom prst="pie">
            <a:avLst>
              <a:gd name="adj1" fmla="val 3577932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 rot="10800000">
            <a:off x="1084669" y="2638749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1662387" y="2929828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262421" y="3265351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1180941" y="2846237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113238" y="2083343"/>
            <a:ext cx="55780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Data management plan 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Funders require researchers to provide a series of information about their data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In what file format will the data be created?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What data volume is expected?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How are they going to be stored, backed-up and preserved?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When and how will the data be shared?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27" y="541229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The DMP offers the chance to </a:t>
            </a:r>
            <a:r>
              <a:rPr lang="en-GB" sz="2000" dirty="0" smtClean="0">
                <a:solidFill>
                  <a:srgbClr val="558ED5"/>
                </a:solidFill>
              </a:rPr>
              <a:t>estimate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early on the </a:t>
            </a:r>
            <a:r>
              <a:rPr lang="en-GB" sz="2000" dirty="0" smtClean="0">
                <a:solidFill>
                  <a:srgbClr val="558ED5"/>
                </a:solidFill>
              </a:rPr>
              <a:t>storage requirements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Not yet common practice</a:t>
            </a:r>
          </a:p>
        </p:txBody>
      </p:sp>
    </p:spTree>
    <p:extLst>
      <p:ext uri="{BB962C8B-B14F-4D97-AF65-F5344CB8AC3E}">
        <p14:creationId xmlns:p14="http://schemas.microsoft.com/office/powerpoint/2010/main" val="30102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7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14000" y="1174662"/>
            <a:ext cx="558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558ED5"/>
                </a:solidFill>
              </a:rPr>
              <a:t>DMAOnline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online tool developed by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University of Lancaster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Will allow estimate of storage and cost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Dashboard 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http://www.dmao.info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>
            <a:off x="1288648" y="122203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 rot="1800000">
            <a:off x="1949713" y="168208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2097486" y="1689014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 rot="5400000">
            <a:off x="2354194" y="2378891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2097486" y="2622980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 rot="19800000">
            <a:off x="1959825" y="3080906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>
            <a:off x="1288648" y="3089964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 rot="1800000">
            <a:off x="1147836" y="3087056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479809" y="2622980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 rot="16200000">
            <a:off x="742816" y="2382670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>
            <a:off x="479809" y="1689014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 rot="19800000">
            <a:off x="1144024" y="168397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16" name="Pie 15"/>
          <p:cNvSpPr>
            <a:spLocks noChangeAspect="1"/>
          </p:cNvSpPr>
          <p:nvPr/>
        </p:nvSpPr>
        <p:spPr>
          <a:xfrm>
            <a:off x="1087603" y="1948997"/>
            <a:ext cx="1112400" cy="1112400"/>
          </a:xfrm>
          <a:prstGeom prst="pie">
            <a:avLst>
              <a:gd name="adj1" fmla="val 3577932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17" name="Pie 16"/>
          <p:cNvSpPr>
            <a:spLocks noChangeAspect="1"/>
          </p:cNvSpPr>
          <p:nvPr/>
        </p:nvSpPr>
        <p:spPr>
          <a:xfrm rot="10800000">
            <a:off x="1084669" y="1952772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1662387" y="2243851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1262421" y="2579374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1180941" y="2160260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8410" r="1154" b="42287"/>
          <a:stretch/>
        </p:blipFill>
        <p:spPr>
          <a:xfrm>
            <a:off x="1001141" y="3755264"/>
            <a:ext cx="8119240" cy="31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1413-404F-442A-82CB-63C13B870AF0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14000" y="1173600"/>
            <a:ext cx="5580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558ED5"/>
                </a:solidFill>
              </a:rPr>
              <a:t>How does the Library help 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Advice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Advocacy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Help writing DMPs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DMPonline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– online tool with templates developed by the Digital Curation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Center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(DCC)</a:t>
            </a:r>
          </a:p>
          <a:p>
            <a:pPr marL="800100" lvl="1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Research Computing – sustainable software</a:t>
            </a:r>
          </a:p>
        </p:txBody>
      </p:sp>
      <p:sp>
        <p:nvSpPr>
          <p:cNvPr id="22" name="Freeform 21"/>
          <p:cNvSpPr>
            <a:spLocks noChangeAspect="1"/>
          </p:cNvSpPr>
          <p:nvPr/>
        </p:nvSpPr>
        <p:spPr>
          <a:xfrm>
            <a:off x="1288648" y="1222031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Plan</a:t>
            </a:r>
            <a:endParaRPr lang="en-GB" sz="1100" b="1" kern="1200" dirty="0"/>
          </a:p>
        </p:txBody>
      </p:sp>
      <p:sp>
        <p:nvSpPr>
          <p:cNvPr id="23" name="Freeform 22"/>
          <p:cNvSpPr>
            <a:spLocks noChangeAspect="1"/>
          </p:cNvSpPr>
          <p:nvPr/>
        </p:nvSpPr>
        <p:spPr>
          <a:xfrm rot="1800000">
            <a:off x="1949713" y="168208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  <a:solidFill>
            <a:srgbClr val="CC99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5" rIns="42607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4" name="Freeform 23"/>
          <p:cNvSpPr>
            <a:spLocks noChangeAspect="1"/>
          </p:cNvSpPr>
          <p:nvPr/>
        </p:nvSpPr>
        <p:spPr>
          <a:xfrm>
            <a:off x="2097486" y="1689014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Create</a:t>
            </a:r>
            <a:endParaRPr lang="en-GB" sz="1100" b="1" kern="1200" dirty="0"/>
          </a:p>
        </p:txBody>
      </p:sp>
      <p:sp>
        <p:nvSpPr>
          <p:cNvPr id="25" name="Freeform 24"/>
          <p:cNvSpPr>
            <a:spLocks noChangeAspect="1"/>
          </p:cNvSpPr>
          <p:nvPr/>
        </p:nvSpPr>
        <p:spPr>
          <a:xfrm rot="5400000">
            <a:off x="2354194" y="2378891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2025" rIns="42607" bIns="4202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2097486" y="2622980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Process</a:t>
            </a:r>
            <a:endParaRPr lang="en-GB" sz="1100" b="1" kern="1200" dirty="0"/>
          </a:p>
        </p:txBody>
      </p:sp>
      <p:sp>
        <p:nvSpPr>
          <p:cNvPr id="27" name="Freeform 26"/>
          <p:cNvSpPr>
            <a:spLocks noChangeAspect="1"/>
          </p:cNvSpPr>
          <p:nvPr/>
        </p:nvSpPr>
        <p:spPr>
          <a:xfrm rot="19800000">
            <a:off x="1959825" y="3080906"/>
            <a:ext cx="146283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6" tIns="42026" rIns="0" bIns="4202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1288648" y="3089964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Preserve</a:t>
            </a:r>
            <a:endParaRPr lang="en-GB" sz="900" b="1" kern="1200" dirty="0"/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 rot="1800000">
            <a:off x="1147836" y="3087056"/>
            <a:ext cx="146284" cy="216432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142023" y="168102"/>
                </a:moveTo>
                <a:lnTo>
                  <a:pt x="71011" y="168102"/>
                </a:lnTo>
                <a:lnTo>
                  <a:pt x="71011" y="210128"/>
                </a:lnTo>
                <a:lnTo>
                  <a:pt x="0" y="105064"/>
                </a:lnTo>
                <a:lnTo>
                  <a:pt x="71011" y="0"/>
                </a:lnTo>
                <a:lnTo>
                  <a:pt x="71011" y="42026"/>
                </a:lnTo>
                <a:lnTo>
                  <a:pt x="142023" y="42026"/>
                </a:lnTo>
                <a:lnTo>
                  <a:pt x="142023" y="1681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607" tIns="42027" rIns="0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30" name="Freeform 29"/>
          <p:cNvSpPr>
            <a:spLocks noChangeAspect="1"/>
          </p:cNvSpPr>
          <p:nvPr/>
        </p:nvSpPr>
        <p:spPr>
          <a:xfrm>
            <a:off x="479809" y="2622980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Share</a:t>
            </a:r>
            <a:endParaRPr lang="en-GB" sz="1100" b="1" kern="1200" dirty="0"/>
          </a:p>
        </p:txBody>
      </p:sp>
      <p:sp>
        <p:nvSpPr>
          <p:cNvPr id="31" name="Freeform 30"/>
          <p:cNvSpPr>
            <a:spLocks noChangeAspect="1"/>
          </p:cNvSpPr>
          <p:nvPr/>
        </p:nvSpPr>
        <p:spPr>
          <a:xfrm rot="16200000">
            <a:off x="742816" y="2382670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7" rIns="42608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32" name="Freeform 31"/>
          <p:cNvSpPr>
            <a:spLocks noChangeAspect="1"/>
          </p:cNvSpPr>
          <p:nvPr/>
        </p:nvSpPr>
        <p:spPr>
          <a:xfrm>
            <a:off x="479809" y="1689014"/>
            <a:ext cx="685977" cy="685977"/>
          </a:xfrm>
          <a:custGeom>
            <a:avLst/>
            <a:gdLst>
              <a:gd name="connsiteX0" fmla="*/ 0 w 665997"/>
              <a:gd name="connsiteY0" fmla="*/ 332999 h 665997"/>
              <a:gd name="connsiteX1" fmla="*/ 332999 w 665997"/>
              <a:gd name="connsiteY1" fmla="*/ 0 h 665997"/>
              <a:gd name="connsiteX2" fmla="*/ 665998 w 665997"/>
              <a:gd name="connsiteY2" fmla="*/ 332999 h 665997"/>
              <a:gd name="connsiteX3" fmla="*/ 332999 w 665997"/>
              <a:gd name="connsiteY3" fmla="*/ 665998 h 665997"/>
              <a:gd name="connsiteX4" fmla="*/ 0 w 665997"/>
              <a:gd name="connsiteY4" fmla="*/ 332999 h 66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997" h="665997">
                <a:moveTo>
                  <a:pt x="0" y="332999"/>
                </a:moveTo>
                <a:cubicBezTo>
                  <a:pt x="0" y="149089"/>
                  <a:pt x="149089" y="0"/>
                  <a:pt x="332999" y="0"/>
                </a:cubicBezTo>
                <a:cubicBezTo>
                  <a:pt x="516909" y="0"/>
                  <a:pt x="665998" y="149089"/>
                  <a:pt x="665998" y="332999"/>
                </a:cubicBezTo>
                <a:cubicBezTo>
                  <a:pt x="665998" y="516909"/>
                  <a:pt x="516909" y="665998"/>
                  <a:pt x="332999" y="665998"/>
                </a:cubicBezTo>
                <a:cubicBezTo>
                  <a:pt x="149089" y="665998"/>
                  <a:pt x="0" y="516909"/>
                  <a:pt x="0" y="332999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503" tIns="111503" rIns="111503" bIns="11150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 smtClean="0"/>
              <a:t>Reuse</a:t>
            </a:r>
            <a:endParaRPr lang="en-GB" sz="1100" b="1" kern="1200" dirty="0"/>
          </a:p>
        </p:txBody>
      </p:sp>
      <p:sp>
        <p:nvSpPr>
          <p:cNvPr id="33" name="Freeform 32"/>
          <p:cNvSpPr>
            <a:spLocks noChangeAspect="1"/>
          </p:cNvSpPr>
          <p:nvPr/>
        </p:nvSpPr>
        <p:spPr>
          <a:xfrm rot="19800000">
            <a:off x="1144024" y="1683978"/>
            <a:ext cx="146283" cy="216431"/>
          </a:xfrm>
          <a:custGeom>
            <a:avLst/>
            <a:gdLst>
              <a:gd name="connsiteX0" fmla="*/ 0 w 142023"/>
              <a:gd name="connsiteY0" fmla="*/ 42026 h 210128"/>
              <a:gd name="connsiteX1" fmla="*/ 71012 w 142023"/>
              <a:gd name="connsiteY1" fmla="*/ 42026 h 210128"/>
              <a:gd name="connsiteX2" fmla="*/ 71012 w 142023"/>
              <a:gd name="connsiteY2" fmla="*/ 0 h 210128"/>
              <a:gd name="connsiteX3" fmla="*/ 142023 w 142023"/>
              <a:gd name="connsiteY3" fmla="*/ 105064 h 210128"/>
              <a:gd name="connsiteX4" fmla="*/ 71012 w 142023"/>
              <a:gd name="connsiteY4" fmla="*/ 210128 h 210128"/>
              <a:gd name="connsiteX5" fmla="*/ 71012 w 142023"/>
              <a:gd name="connsiteY5" fmla="*/ 168102 h 210128"/>
              <a:gd name="connsiteX6" fmla="*/ 0 w 142023"/>
              <a:gd name="connsiteY6" fmla="*/ 168102 h 210128"/>
              <a:gd name="connsiteX7" fmla="*/ 0 w 142023"/>
              <a:gd name="connsiteY7" fmla="*/ 42026 h 21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23" h="210128">
                <a:moveTo>
                  <a:pt x="0" y="42026"/>
                </a:moveTo>
                <a:lnTo>
                  <a:pt x="71012" y="42026"/>
                </a:lnTo>
                <a:lnTo>
                  <a:pt x="71012" y="0"/>
                </a:lnTo>
                <a:lnTo>
                  <a:pt x="142023" y="105064"/>
                </a:lnTo>
                <a:lnTo>
                  <a:pt x="71012" y="210128"/>
                </a:lnTo>
                <a:lnTo>
                  <a:pt x="71012" y="168102"/>
                </a:lnTo>
                <a:lnTo>
                  <a:pt x="0" y="168102"/>
                </a:lnTo>
                <a:lnTo>
                  <a:pt x="0" y="4202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2026" rIns="42607" bIns="420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kern="1200"/>
          </a:p>
        </p:txBody>
      </p:sp>
      <p:sp>
        <p:nvSpPr>
          <p:cNvPr id="34" name="Pie 33"/>
          <p:cNvSpPr>
            <a:spLocks noChangeAspect="1"/>
          </p:cNvSpPr>
          <p:nvPr/>
        </p:nvSpPr>
        <p:spPr>
          <a:xfrm>
            <a:off x="1087603" y="1948997"/>
            <a:ext cx="1112400" cy="1112400"/>
          </a:xfrm>
          <a:prstGeom prst="pie">
            <a:avLst>
              <a:gd name="adj1" fmla="val 3577932"/>
              <a:gd name="adj2" fmla="val 1620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>
              <a:solidFill>
                <a:schemeClr val="tx1"/>
              </a:solidFill>
            </a:endParaRPr>
          </a:p>
        </p:txBody>
      </p:sp>
      <p:sp>
        <p:nvSpPr>
          <p:cNvPr id="35" name="Pie 34"/>
          <p:cNvSpPr>
            <a:spLocks noChangeAspect="1"/>
          </p:cNvSpPr>
          <p:nvPr/>
        </p:nvSpPr>
        <p:spPr>
          <a:xfrm rot="10800000">
            <a:off x="1084669" y="1952772"/>
            <a:ext cx="1112400" cy="1112400"/>
          </a:xfrm>
          <a:prstGeom prst="pie">
            <a:avLst>
              <a:gd name="adj1" fmla="val 5415474"/>
              <a:gd name="adj2" fmla="val 143717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1662387" y="2243851"/>
            <a:ext cx="520373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Active Storage</a:t>
            </a:r>
            <a:endParaRPr lang="en-GB" sz="800" dirty="0"/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1262421" y="2579374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Archival Storage</a:t>
            </a:r>
            <a:endParaRPr lang="en-GB" sz="800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1180941" y="2160260"/>
            <a:ext cx="583794" cy="3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Public Storage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7302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tandar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1463</Words>
  <Application>Microsoft Office PowerPoint</Application>
  <PresentationFormat>On-screen Show (4:3)</PresentationFormat>
  <Paragraphs>343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Palatino</vt:lpstr>
      <vt:lpstr>Arial</vt:lpstr>
      <vt:lpstr>Calibri</vt:lpstr>
      <vt:lpstr>Courier New</vt:lpstr>
      <vt:lpstr>Wingdings</vt:lpstr>
      <vt:lpstr>Title slide</vt:lpstr>
      <vt:lpstr>standard slide</vt:lpstr>
      <vt:lpstr>1_standard slide</vt:lpstr>
      <vt:lpstr>2_standard slide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Andrews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Chemitry_PGR_induction</dc:title>
  <dc:creator>Federica Fina</dc:creator>
  <cp:keywords>Chemistry, Induction, PGR</cp:keywords>
  <cp:lastModifiedBy>Federica Fina</cp:lastModifiedBy>
  <cp:revision>445</cp:revision>
  <dcterms:created xsi:type="dcterms:W3CDTF">2011-01-25T16:56:57Z</dcterms:created>
  <dcterms:modified xsi:type="dcterms:W3CDTF">2016-04-28T08:58:25Z</dcterms:modified>
  <cp:category>PGR talks</cp:category>
</cp:coreProperties>
</file>