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handoutMasterIdLst>
    <p:handoutMasterId r:id="rId53"/>
  </p:handoutMasterIdLst>
  <p:sldIdLst>
    <p:sldId id="324" r:id="rId3"/>
    <p:sldId id="442" r:id="rId4"/>
    <p:sldId id="361" r:id="rId5"/>
    <p:sldId id="433" r:id="rId6"/>
    <p:sldId id="381" r:id="rId7"/>
    <p:sldId id="327" r:id="rId8"/>
    <p:sldId id="444" r:id="rId9"/>
    <p:sldId id="434" r:id="rId10"/>
    <p:sldId id="445" r:id="rId11"/>
    <p:sldId id="374" r:id="rId12"/>
    <p:sldId id="421" r:id="rId13"/>
    <p:sldId id="411" r:id="rId14"/>
    <p:sldId id="412" r:id="rId15"/>
    <p:sldId id="422" r:id="rId16"/>
    <p:sldId id="363" r:id="rId17"/>
    <p:sldId id="388" r:id="rId18"/>
    <p:sldId id="446" r:id="rId19"/>
    <p:sldId id="447" r:id="rId20"/>
    <p:sldId id="435" r:id="rId21"/>
    <p:sldId id="430" r:id="rId22"/>
    <p:sldId id="431" r:id="rId23"/>
    <p:sldId id="423" r:id="rId24"/>
    <p:sldId id="424" r:id="rId25"/>
    <p:sldId id="425" r:id="rId26"/>
    <p:sldId id="409" r:id="rId27"/>
    <p:sldId id="427" r:id="rId28"/>
    <p:sldId id="419" r:id="rId29"/>
    <p:sldId id="443" r:id="rId30"/>
    <p:sldId id="436" r:id="rId31"/>
    <p:sldId id="429" r:id="rId32"/>
    <p:sldId id="428" r:id="rId33"/>
    <p:sldId id="437" r:id="rId34"/>
    <p:sldId id="466" r:id="rId35"/>
    <p:sldId id="448" r:id="rId36"/>
    <p:sldId id="463" r:id="rId37"/>
    <p:sldId id="456" r:id="rId38"/>
    <p:sldId id="464" r:id="rId39"/>
    <p:sldId id="453" r:id="rId40"/>
    <p:sldId id="454" r:id="rId41"/>
    <p:sldId id="455" r:id="rId42"/>
    <p:sldId id="452" r:id="rId43"/>
    <p:sldId id="457" r:id="rId44"/>
    <p:sldId id="458" r:id="rId45"/>
    <p:sldId id="459" r:id="rId46"/>
    <p:sldId id="460" r:id="rId47"/>
    <p:sldId id="461" r:id="rId48"/>
    <p:sldId id="462" r:id="rId49"/>
    <p:sldId id="465" r:id="rId50"/>
    <p:sldId id="294" r:id="rId51"/>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8739" autoAdjust="0"/>
  </p:normalViewPr>
  <p:slideViewPr>
    <p:cSldViewPr>
      <p:cViewPr varScale="1">
        <p:scale>
          <a:sx n="73" d="100"/>
          <a:sy n="73" d="100"/>
        </p:scale>
        <p:origin x="-13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65BA6677-79CF-4C7C-AC97-931AD505D180}" type="datetimeFigureOut">
              <a:rPr lang="en-GB" smtClean="0"/>
              <a:t>26/04/2016</a:t>
            </a:fld>
            <a:endParaRPr lang="en-GB" dirty="0"/>
          </a:p>
        </p:txBody>
      </p:sp>
      <p:sp>
        <p:nvSpPr>
          <p:cNvPr id="4" name="Footer Placeholder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023FD27F-F719-43C7-8E32-D38706250C01}" type="slidenum">
              <a:rPr lang="en-GB" smtClean="0"/>
              <a:t>‹#›</a:t>
            </a:fld>
            <a:endParaRPr lang="en-GB" dirty="0"/>
          </a:p>
        </p:txBody>
      </p:sp>
    </p:spTree>
    <p:extLst>
      <p:ext uri="{BB962C8B-B14F-4D97-AF65-F5344CB8AC3E}">
        <p14:creationId xmlns:p14="http://schemas.microsoft.com/office/powerpoint/2010/main" val="17934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E1EBA6E8-B30E-4847-ABDD-D33BB5D1C90C}" type="datetimeFigureOut">
              <a:rPr lang="en-GB" smtClean="0"/>
              <a:t>26/04/2016</a:t>
            </a:fld>
            <a:endParaRPr lang="en-GB"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45C83C59-84D7-4E65-87EB-A8A3AB05F5EC}" type="slidenum">
              <a:rPr lang="en-GB" smtClean="0"/>
              <a:t>‹#›</a:t>
            </a:fld>
            <a:endParaRPr lang="en-GB" dirty="0"/>
          </a:p>
        </p:txBody>
      </p:sp>
    </p:spTree>
    <p:extLst>
      <p:ext uri="{BB962C8B-B14F-4D97-AF65-F5344CB8AC3E}">
        <p14:creationId xmlns:p14="http://schemas.microsoft.com/office/powerpoint/2010/main" val="201931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25 years ago</a:t>
            </a:r>
          </a:p>
          <a:p>
            <a:endParaRPr lang="en-GB" altLang="en-US" smtClean="0"/>
          </a:p>
          <a:p>
            <a:r>
              <a:rPr lang="en-GB" altLang="en-US" smtClean="0"/>
              <a:t>disk storage - expensive </a:t>
            </a:r>
          </a:p>
          <a:p>
            <a:r>
              <a:rPr lang="en-GB" altLang="en-US" smtClean="0"/>
              <a:t>researchers interested in working with data came together to petition the PLU and the University’s Library – wanting a university-wide provision for files that were too large to be stored on individual computing accounts</a:t>
            </a:r>
          </a:p>
          <a:p>
            <a:endParaRPr lang="en-GB" altLang="en-US" smtClean="0"/>
          </a:p>
          <a:p>
            <a:r>
              <a:rPr lang="en-GB" altLang="en-US" smtClean="0"/>
              <a:t>Early holdings were research data from universities of edinburgh, glasgow, and strathclyde</a:t>
            </a:r>
            <a:endParaRPr lang="en-US" altLang="en-US" smtClean="0"/>
          </a:p>
          <a:p>
            <a:endParaRPr lang="en-US" altLang="en-US" smtClean="0"/>
          </a:p>
        </p:txBody>
      </p:sp>
    </p:spTree>
    <p:extLst>
      <p:ext uri="{BB962C8B-B14F-4D97-AF65-F5344CB8AC3E}">
        <p14:creationId xmlns:p14="http://schemas.microsoft.com/office/powerpoint/2010/main" val="388167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191924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r>
              <a:rPr lang="en-US" dirty="0" smtClean="0">
                <a:ea typeface="+mn-ea"/>
                <a:cs typeface="+mn-cs"/>
              </a:rPr>
              <a:t>Follows on from the RCUK Common Principles on Data Policy (2011 – revised Apr. 2015) – publicly</a:t>
            </a:r>
            <a:r>
              <a:rPr lang="en-US" baseline="0" dirty="0" smtClean="0">
                <a:ea typeface="+mn-ea"/>
                <a:cs typeface="+mn-cs"/>
              </a:rPr>
              <a:t>-funded research data are a public good, produced in the public interest, should be made openly available with as few restrictions as possible, data should be discoverable for re-use with sufficient metadata and documentation, all users of research data should acknowledge or cite sources, Data with acknowledged long terms value should be preserved and remain accessible for future research</a:t>
            </a: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428259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194200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214917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232113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267326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185482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3162696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407102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140501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214590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83C59-84D7-4E65-87EB-A8A3AB05F5EC}"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3801347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2342165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Horizon 20-20 Open Data Pilot</a:t>
            </a:r>
            <a:endParaRPr lang="en-GB" dirty="0"/>
          </a:p>
        </p:txBody>
      </p:sp>
      <p:sp>
        <p:nvSpPr>
          <p:cNvPr id="4" name="Slide Number Placeholder 3"/>
          <p:cNvSpPr>
            <a:spLocks noGrp="1"/>
          </p:cNvSpPr>
          <p:nvPr>
            <p:ph type="sldNum" sz="quarter" idx="10"/>
          </p:nvPr>
        </p:nvSpPr>
        <p:spPr/>
        <p:txBody>
          <a:bodyPr/>
          <a:lstStyle/>
          <a:p>
            <a:fld id="{152E92D3-3252-44F4-B498-8F8B5B35FDF7}" type="slidenum">
              <a:rPr lang="en-GB" smtClean="0"/>
              <a:t>28</a:t>
            </a:fld>
            <a:endParaRPr lang="en-GB" dirty="0"/>
          </a:p>
        </p:txBody>
      </p:sp>
    </p:spTree>
    <p:extLst>
      <p:ext uri="{BB962C8B-B14F-4D97-AF65-F5344CB8AC3E}">
        <p14:creationId xmlns:p14="http://schemas.microsoft.com/office/powerpoint/2010/main" val="2981025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83C59-84D7-4E65-87EB-A8A3AB05F5EC}" type="slidenum">
              <a:rPr lang="en-GB" smtClean="0"/>
              <a:t>30</a:t>
            </a:fld>
            <a:endParaRPr lang="en-GB" dirty="0"/>
          </a:p>
        </p:txBody>
      </p:sp>
    </p:spTree>
    <p:extLst>
      <p:ext uri="{BB962C8B-B14F-4D97-AF65-F5344CB8AC3E}">
        <p14:creationId xmlns:p14="http://schemas.microsoft.com/office/powerpoint/2010/main" val="2743038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83C59-84D7-4E65-87EB-A8A3AB05F5E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455829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892175" y="742950"/>
            <a:ext cx="4883150" cy="366395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6637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124435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2E92D3-3252-44F4-B498-8F8B5B35FDF7}" type="slidenum">
              <a:rPr lang="en-GB" smtClean="0"/>
              <a:t>4</a:t>
            </a:fld>
            <a:endParaRPr lang="en-GB" dirty="0"/>
          </a:p>
        </p:txBody>
      </p:sp>
    </p:spTree>
    <p:extLst>
      <p:ext uri="{BB962C8B-B14F-4D97-AF65-F5344CB8AC3E}">
        <p14:creationId xmlns:p14="http://schemas.microsoft.com/office/powerpoint/2010/main" val="177765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Instrument measurements, Experimental observations,</a:t>
            </a:r>
            <a:r>
              <a:rPr lang="en-GB" baseline="0" dirty="0" smtClean="0"/>
              <a:t>  </a:t>
            </a:r>
            <a:r>
              <a:rPr lang="en-GB" dirty="0" smtClean="0"/>
              <a:t>Still images, video and audio, Text documents, spreadsheets, databases</a:t>
            </a:r>
          </a:p>
          <a:p>
            <a:r>
              <a:rPr lang="en-GB" dirty="0" smtClean="0"/>
              <a:t>Quantitative data (e.g. household survey data), Survey results &amp; interview transcripts’,</a:t>
            </a:r>
            <a:r>
              <a:rPr lang="en-GB" baseline="0" dirty="0" smtClean="0"/>
              <a:t> </a:t>
            </a:r>
            <a:r>
              <a:rPr lang="en-GB" dirty="0" smtClean="0"/>
              <a:t>Simulation data, models &amp; software, Slides, artefacts, specimens, samples,</a:t>
            </a:r>
            <a:r>
              <a:rPr lang="en-GB" baseline="0" dirty="0" smtClean="0"/>
              <a:t> </a:t>
            </a:r>
            <a:r>
              <a:rPr lang="en-GB" dirty="0" smtClean="0"/>
              <a:t>Sketches, diaries, lab notebooks,</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45C83C59-84D7-4E65-87EB-A8A3AB05F5EC}" type="slidenum">
              <a:rPr lang="en-GB" smtClean="0"/>
              <a:t>5</a:t>
            </a:fld>
            <a:endParaRPr lang="en-GB" dirty="0"/>
          </a:p>
        </p:txBody>
      </p:sp>
    </p:spTree>
    <p:extLst>
      <p:ext uri="{BB962C8B-B14F-4D97-AF65-F5344CB8AC3E}">
        <p14:creationId xmlns:p14="http://schemas.microsoft.com/office/powerpoint/2010/main" val="187404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55235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2E92D3-3252-44F4-B498-8F8B5B35FDF7}" type="slidenum">
              <a:rPr lang="en-GB" smtClean="0"/>
              <a:t>8</a:t>
            </a:fld>
            <a:endParaRPr lang="en-GB" dirty="0"/>
          </a:p>
        </p:txBody>
      </p:sp>
    </p:spTree>
    <p:extLst>
      <p:ext uri="{BB962C8B-B14F-4D97-AF65-F5344CB8AC3E}">
        <p14:creationId xmlns:p14="http://schemas.microsoft.com/office/powerpoint/2010/main" val="38518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2261ECA-38DC-4F26-B808-3CC9D69EA820}"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258874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55235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17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37931725" indent="-37474525"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en-US" dirty="0">
                <a:solidFill>
                  <a:prstClr val="black"/>
                </a:solidFill>
                <a:latin typeface="Arial" charset="0"/>
              </a:rPr>
              <a:t>© The University of Edinburgh</a:t>
            </a:r>
          </a:p>
        </p:txBody>
      </p:sp>
    </p:spTree>
    <p:extLst>
      <p:ext uri="{BB962C8B-B14F-4D97-AF65-F5344CB8AC3E}">
        <p14:creationId xmlns:p14="http://schemas.microsoft.com/office/powerpoint/2010/main" val="261848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aseline="0">
                <a:solidFill>
                  <a:schemeClr val="bg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cs typeface="Arial" charset="0"/>
              </a:defRPr>
            </a:lvl1pPr>
          </a:lstStyle>
          <a:p>
            <a:pPr>
              <a:defRPr/>
            </a:pPr>
            <a:fld id="{D1B747A3-A473-4F21-8415-B89AFCB7ACA0}"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AAD14B7-A25E-4580-8D8F-53D08BBB30D1}" type="slidenum">
              <a:rPr lang="en-US" altLang="en-US"/>
              <a:pPr>
                <a:defRPr/>
              </a:pPr>
              <a:t>‹#›</a:t>
            </a:fld>
            <a:endParaRPr lang="en-US" altLang="en-US" dirty="0"/>
          </a:p>
        </p:txBody>
      </p:sp>
    </p:spTree>
    <p:extLst>
      <p:ext uri="{BB962C8B-B14F-4D97-AF65-F5344CB8AC3E}">
        <p14:creationId xmlns:p14="http://schemas.microsoft.com/office/powerpoint/2010/main" val="415990602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B0A929-51DF-4AB2-9297-2DE1E3807C29}"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1E9596-2D87-471E-9973-18398B61129E}" type="slidenum">
              <a:rPr lang="en-US" altLang="en-US"/>
              <a:pPr>
                <a:defRPr/>
              </a:pPr>
              <a:t>‹#›</a:t>
            </a:fld>
            <a:endParaRPr lang="en-US" altLang="en-US" dirty="0"/>
          </a:p>
        </p:txBody>
      </p:sp>
    </p:spTree>
    <p:extLst>
      <p:ext uri="{BB962C8B-B14F-4D97-AF65-F5344CB8AC3E}">
        <p14:creationId xmlns:p14="http://schemas.microsoft.com/office/powerpoint/2010/main" val="291007563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729E4E-0E35-4D49-96BC-7D077B59BFC3}"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EFED37-68E1-4063-AF07-3D612B4E0FB4}" type="slidenum">
              <a:rPr lang="en-US" altLang="en-US"/>
              <a:pPr>
                <a:defRPr/>
              </a:pPr>
              <a:t>‹#›</a:t>
            </a:fld>
            <a:endParaRPr lang="en-US" altLang="en-US" dirty="0"/>
          </a:p>
        </p:txBody>
      </p:sp>
    </p:spTree>
    <p:extLst>
      <p:ext uri="{BB962C8B-B14F-4D97-AF65-F5344CB8AC3E}">
        <p14:creationId xmlns:p14="http://schemas.microsoft.com/office/powerpoint/2010/main" val="356179204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aseline="0">
                <a:solidFill>
                  <a:schemeClr val="bg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cs typeface="Arial" charset="0"/>
              </a:defRPr>
            </a:lvl1pPr>
          </a:lstStyle>
          <a:p>
            <a:pPr>
              <a:defRPr/>
            </a:pPr>
            <a:fld id="{D1B747A3-A473-4F21-8415-B89AFCB7ACA0}"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AAD14B7-A25E-4580-8D8F-53D08BBB30D1}" type="slidenum">
              <a:rPr lang="en-US" altLang="en-US"/>
              <a:pPr>
                <a:defRPr/>
              </a:pPr>
              <a:t>‹#›</a:t>
            </a:fld>
            <a:endParaRPr lang="en-US" altLang="en-US" dirty="0"/>
          </a:p>
        </p:txBody>
      </p:sp>
    </p:spTree>
    <p:extLst>
      <p:ext uri="{BB962C8B-B14F-4D97-AF65-F5344CB8AC3E}">
        <p14:creationId xmlns:p14="http://schemas.microsoft.com/office/powerpoint/2010/main" val="131248055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2"/>
                </a:solidFill>
                <a:latin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015A71-154B-493B-B02C-837AD9E9D259}"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7378D4-FAE2-4F33-8C7D-D20CD9B98DDD}" type="slidenum">
              <a:rPr lang="en-US" altLang="en-US"/>
              <a:pPr>
                <a:defRPr/>
              </a:pPr>
              <a:t>‹#›</a:t>
            </a:fld>
            <a:endParaRPr lang="en-US" altLang="en-US" dirty="0"/>
          </a:p>
        </p:txBody>
      </p:sp>
    </p:spTree>
    <p:extLst>
      <p:ext uri="{BB962C8B-B14F-4D97-AF65-F5344CB8AC3E}">
        <p14:creationId xmlns:p14="http://schemas.microsoft.com/office/powerpoint/2010/main" val="16471196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small" baseline="0"/>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F5D178-B702-4898-89CF-784CC959E317}"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5B36A7-E7F4-4ABB-9D61-E3C2313B09FD}" type="slidenum">
              <a:rPr lang="en-US" altLang="en-US"/>
              <a:pPr>
                <a:defRPr/>
              </a:pPr>
              <a:t>‹#›</a:t>
            </a:fld>
            <a:endParaRPr lang="en-US" altLang="en-US" dirty="0"/>
          </a:p>
        </p:txBody>
      </p:sp>
    </p:spTree>
    <p:extLst>
      <p:ext uri="{BB962C8B-B14F-4D97-AF65-F5344CB8AC3E}">
        <p14:creationId xmlns:p14="http://schemas.microsoft.com/office/powerpoint/2010/main" val="131069604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38DD3B-CC12-43FC-AF48-266BE4BE130B}" type="datetime1">
              <a:rPr lang="en-US" altLang="en-US"/>
              <a:pPr>
                <a:defRPr/>
              </a:pPr>
              <a:t>4/26/2016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DCED2E-1355-4288-B372-4DB84D2D3404}" type="slidenum">
              <a:rPr lang="en-US" altLang="en-US"/>
              <a:pPr>
                <a:defRPr/>
              </a:pPr>
              <a:t>‹#›</a:t>
            </a:fld>
            <a:endParaRPr lang="en-US" altLang="en-US" dirty="0"/>
          </a:p>
        </p:txBody>
      </p:sp>
    </p:spTree>
    <p:extLst>
      <p:ext uri="{BB962C8B-B14F-4D97-AF65-F5344CB8AC3E}">
        <p14:creationId xmlns:p14="http://schemas.microsoft.com/office/powerpoint/2010/main" val="277973480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AFF0A6-CA21-4E90-AABD-492A8A25E8C2}" type="datetime1">
              <a:rPr lang="en-US" altLang="en-US"/>
              <a:pPr>
                <a:defRPr/>
              </a:pPr>
              <a:t>4/26/2016</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057DCE-E398-40B8-B94E-218DD142272F}" type="slidenum">
              <a:rPr lang="en-US" altLang="en-US"/>
              <a:pPr>
                <a:defRPr/>
              </a:pPr>
              <a:t>‹#›</a:t>
            </a:fld>
            <a:endParaRPr lang="en-US" altLang="en-US" dirty="0"/>
          </a:p>
        </p:txBody>
      </p:sp>
    </p:spTree>
    <p:extLst>
      <p:ext uri="{BB962C8B-B14F-4D97-AF65-F5344CB8AC3E}">
        <p14:creationId xmlns:p14="http://schemas.microsoft.com/office/powerpoint/2010/main" val="112155887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0CB26B-187B-4D9D-AA6B-5E15AE0A4AAF}" type="datetime1">
              <a:rPr lang="en-US" altLang="en-US"/>
              <a:pPr>
                <a:defRPr/>
              </a:pPr>
              <a:t>4/26/2016</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1FDCD0D-8536-46B6-936C-45C594EEA692}" type="slidenum">
              <a:rPr lang="en-US" altLang="en-US"/>
              <a:pPr>
                <a:defRPr/>
              </a:pPr>
              <a:t>‹#›</a:t>
            </a:fld>
            <a:endParaRPr lang="en-US" altLang="en-US" dirty="0"/>
          </a:p>
        </p:txBody>
      </p:sp>
    </p:spTree>
    <p:extLst>
      <p:ext uri="{BB962C8B-B14F-4D97-AF65-F5344CB8AC3E}">
        <p14:creationId xmlns:p14="http://schemas.microsoft.com/office/powerpoint/2010/main" val="37315827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49D322-86D2-449F-911D-D452D99A387A}" type="datetime1">
              <a:rPr lang="en-US" altLang="en-US"/>
              <a:pPr>
                <a:defRPr/>
              </a:pPr>
              <a:t>4/26/2016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354F25B-08C4-4B5A-9970-E75263BEDFEB}" type="slidenum">
              <a:rPr lang="en-US" altLang="en-US"/>
              <a:pPr>
                <a:defRPr/>
              </a:pPr>
              <a:t>‹#›</a:t>
            </a:fld>
            <a:endParaRPr lang="en-US" altLang="en-US" dirty="0"/>
          </a:p>
        </p:txBody>
      </p:sp>
    </p:spTree>
    <p:extLst>
      <p:ext uri="{BB962C8B-B14F-4D97-AF65-F5344CB8AC3E}">
        <p14:creationId xmlns:p14="http://schemas.microsoft.com/office/powerpoint/2010/main" val="362881582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686E33-46BD-4831-AF77-CE4B653C1BEE}" type="datetime1">
              <a:rPr lang="en-US" altLang="en-US"/>
              <a:pPr>
                <a:defRPr/>
              </a:pPr>
              <a:t>4/26/2016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6903B6-E77D-4EAD-A7A7-5603D5958DC6}" type="slidenum">
              <a:rPr lang="en-US" altLang="en-US"/>
              <a:pPr>
                <a:defRPr/>
              </a:pPr>
              <a:t>‹#›</a:t>
            </a:fld>
            <a:endParaRPr lang="en-US" altLang="en-US" dirty="0"/>
          </a:p>
        </p:txBody>
      </p:sp>
    </p:spTree>
    <p:extLst>
      <p:ext uri="{BB962C8B-B14F-4D97-AF65-F5344CB8AC3E}">
        <p14:creationId xmlns:p14="http://schemas.microsoft.com/office/powerpoint/2010/main" val="116290189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chemeClr val="accent1">
                    <a:lumMod val="75000"/>
                  </a:schemeClr>
                </a:solidFill>
                <a:latin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noFill/>
        </p:spPr>
        <p:txBody>
          <a:bodyPr/>
          <a:lstStyle>
            <a:lvl1pPr>
              <a:defRPr baseline="0">
                <a:solidFill>
                  <a:schemeClr val="accent1">
                    <a:lumMod val="75000"/>
                  </a:schemeClr>
                </a:solidFill>
              </a:defRPr>
            </a:lvl1pPr>
            <a:lvl2pPr>
              <a:defRPr baseline="0">
                <a:solidFill>
                  <a:schemeClr val="accent1">
                    <a:lumMod val="75000"/>
                  </a:schemeClr>
                </a:solidFill>
              </a:defRPr>
            </a:lvl2pPr>
            <a:lvl3pPr>
              <a:defRPr baseline="0">
                <a:ln>
                  <a:solidFill>
                    <a:schemeClr val="accent1">
                      <a:lumMod val="75000"/>
                    </a:schemeClr>
                  </a:solidFill>
                </a:ln>
                <a:solidFill>
                  <a:schemeClr val="bg2"/>
                </a:solidFill>
              </a:defRPr>
            </a:lvl3pPr>
            <a:lvl4pPr>
              <a:defRPr baseline="0">
                <a:solidFill>
                  <a:schemeClr val="bg2"/>
                </a:solidFill>
              </a:defRPr>
            </a:lvl4pPr>
            <a:lvl5pPr>
              <a:defRPr baseline="0">
                <a:solidFill>
                  <a:schemeClr val="bg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015A71-154B-493B-B02C-837AD9E9D259}"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7378D4-FAE2-4F33-8C7D-D20CD9B98DDD}" type="slidenum">
              <a:rPr lang="en-US" altLang="en-US"/>
              <a:pPr>
                <a:defRPr/>
              </a:pPr>
              <a:t>‹#›</a:t>
            </a:fld>
            <a:endParaRPr lang="en-US"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4048" y="6168008"/>
            <a:ext cx="3600000" cy="576000"/>
          </a:xfrm>
          <a:prstGeom prst="rect">
            <a:avLst/>
          </a:prstGeom>
        </p:spPr>
      </p:pic>
    </p:spTree>
    <p:extLst>
      <p:ext uri="{BB962C8B-B14F-4D97-AF65-F5344CB8AC3E}">
        <p14:creationId xmlns:p14="http://schemas.microsoft.com/office/powerpoint/2010/main" val="1428114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020C3C-45D2-44EC-B200-8FC8493A019D}" type="datetime1">
              <a:rPr lang="en-US" altLang="en-US"/>
              <a:pPr>
                <a:defRPr/>
              </a:pPr>
              <a:t>4/26/2016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9BC047-2C96-4F87-BA6B-E7B70229D1D2}" type="slidenum">
              <a:rPr lang="en-US" altLang="en-US"/>
              <a:pPr>
                <a:defRPr/>
              </a:pPr>
              <a:t>‹#›</a:t>
            </a:fld>
            <a:endParaRPr lang="en-US" altLang="en-US" dirty="0"/>
          </a:p>
        </p:txBody>
      </p:sp>
    </p:spTree>
    <p:extLst>
      <p:ext uri="{BB962C8B-B14F-4D97-AF65-F5344CB8AC3E}">
        <p14:creationId xmlns:p14="http://schemas.microsoft.com/office/powerpoint/2010/main" val="50554031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B0A929-51DF-4AB2-9297-2DE1E3807C29}"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1E9596-2D87-471E-9973-18398B61129E}" type="slidenum">
              <a:rPr lang="en-US" altLang="en-US"/>
              <a:pPr>
                <a:defRPr/>
              </a:pPr>
              <a:t>‹#›</a:t>
            </a:fld>
            <a:endParaRPr lang="en-US" altLang="en-US" dirty="0"/>
          </a:p>
        </p:txBody>
      </p:sp>
    </p:spTree>
    <p:extLst>
      <p:ext uri="{BB962C8B-B14F-4D97-AF65-F5344CB8AC3E}">
        <p14:creationId xmlns:p14="http://schemas.microsoft.com/office/powerpoint/2010/main" val="50310634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729E4E-0E35-4D49-96BC-7D077B59BFC3}"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EFED37-68E1-4063-AF07-3D612B4E0FB4}" type="slidenum">
              <a:rPr lang="en-US" altLang="en-US"/>
              <a:pPr>
                <a:defRPr/>
              </a:pPr>
              <a:t>‹#›</a:t>
            </a:fld>
            <a:endParaRPr lang="en-US" altLang="en-US" dirty="0"/>
          </a:p>
        </p:txBody>
      </p:sp>
    </p:spTree>
    <p:extLst>
      <p:ext uri="{BB962C8B-B14F-4D97-AF65-F5344CB8AC3E}">
        <p14:creationId xmlns:p14="http://schemas.microsoft.com/office/powerpoint/2010/main" val="126991629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F5D178-B702-4898-89CF-784CC959E317}" type="datetime1">
              <a:rPr lang="en-US" altLang="en-US"/>
              <a:pPr>
                <a:defRPr/>
              </a:pPr>
              <a:t>4/26/2016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5B36A7-E7F4-4ABB-9D61-E3C2313B09FD}" type="slidenum">
              <a:rPr lang="en-US" altLang="en-US"/>
              <a:pPr>
                <a:defRPr/>
              </a:pPr>
              <a:t>‹#›</a:t>
            </a:fld>
            <a:endParaRPr lang="en-US" altLang="en-US" dirty="0"/>
          </a:p>
        </p:txBody>
      </p:sp>
    </p:spTree>
    <p:extLst>
      <p:ext uri="{BB962C8B-B14F-4D97-AF65-F5344CB8AC3E}">
        <p14:creationId xmlns:p14="http://schemas.microsoft.com/office/powerpoint/2010/main" val="42563665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38DD3B-CC12-43FC-AF48-266BE4BE130B}" type="datetime1">
              <a:rPr lang="en-US" altLang="en-US"/>
              <a:pPr>
                <a:defRPr/>
              </a:pPr>
              <a:t>4/26/2016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DCED2E-1355-4288-B372-4DB84D2D3404}" type="slidenum">
              <a:rPr lang="en-US" altLang="en-US"/>
              <a:pPr>
                <a:defRPr/>
              </a:pPr>
              <a:t>‹#›</a:t>
            </a:fld>
            <a:endParaRPr lang="en-US" altLang="en-US" dirty="0"/>
          </a:p>
        </p:txBody>
      </p:sp>
    </p:spTree>
    <p:extLst>
      <p:ext uri="{BB962C8B-B14F-4D97-AF65-F5344CB8AC3E}">
        <p14:creationId xmlns:p14="http://schemas.microsoft.com/office/powerpoint/2010/main" val="164687872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AFF0A6-CA21-4E90-AABD-492A8A25E8C2}" type="datetime1">
              <a:rPr lang="en-US" altLang="en-US"/>
              <a:pPr>
                <a:defRPr/>
              </a:pPr>
              <a:t>4/26/2016</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057DCE-E398-40B8-B94E-218DD142272F}" type="slidenum">
              <a:rPr lang="en-US" altLang="en-US"/>
              <a:pPr>
                <a:defRPr/>
              </a:pPr>
              <a:t>‹#›</a:t>
            </a:fld>
            <a:endParaRPr lang="en-US" altLang="en-US" dirty="0"/>
          </a:p>
        </p:txBody>
      </p:sp>
    </p:spTree>
    <p:extLst>
      <p:ext uri="{BB962C8B-B14F-4D97-AF65-F5344CB8AC3E}">
        <p14:creationId xmlns:p14="http://schemas.microsoft.com/office/powerpoint/2010/main" val="8829737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0CB26B-187B-4D9D-AA6B-5E15AE0A4AAF}" type="datetime1">
              <a:rPr lang="en-US" altLang="en-US"/>
              <a:pPr>
                <a:defRPr/>
              </a:pPr>
              <a:t>4/26/2016</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1FDCD0D-8536-46B6-936C-45C594EEA692}" type="slidenum">
              <a:rPr lang="en-US" altLang="en-US"/>
              <a:pPr>
                <a:defRPr/>
              </a:pPr>
              <a:t>‹#›</a:t>
            </a:fld>
            <a:endParaRPr lang="en-US" altLang="en-US" dirty="0"/>
          </a:p>
        </p:txBody>
      </p:sp>
    </p:spTree>
    <p:extLst>
      <p:ext uri="{BB962C8B-B14F-4D97-AF65-F5344CB8AC3E}">
        <p14:creationId xmlns:p14="http://schemas.microsoft.com/office/powerpoint/2010/main" val="43894460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49D322-86D2-449F-911D-D452D99A387A}" type="datetime1">
              <a:rPr lang="en-US" altLang="en-US"/>
              <a:pPr>
                <a:defRPr/>
              </a:pPr>
              <a:t>4/26/2016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354F25B-08C4-4B5A-9970-E75263BEDFEB}" type="slidenum">
              <a:rPr lang="en-US" altLang="en-US"/>
              <a:pPr>
                <a:defRPr/>
              </a:pPr>
              <a:t>‹#›</a:t>
            </a:fld>
            <a:endParaRPr lang="en-US" altLang="en-US" dirty="0"/>
          </a:p>
        </p:txBody>
      </p:sp>
    </p:spTree>
    <p:extLst>
      <p:ext uri="{BB962C8B-B14F-4D97-AF65-F5344CB8AC3E}">
        <p14:creationId xmlns:p14="http://schemas.microsoft.com/office/powerpoint/2010/main" val="57560158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686E33-46BD-4831-AF77-CE4B653C1BEE}" type="datetime1">
              <a:rPr lang="en-US" altLang="en-US"/>
              <a:pPr>
                <a:defRPr/>
              </a:pPr>
              <a:t>4/26/2016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6903B6-E77D-4EAD-A7A7-5603D5958DC6}" type="slidenum">
              <a:rPr lang="en-US" altLang="en-US"/>
              <a:pPr>
                <a:defRPr/>
              </a:pPr>
              <a:t>‹#›</a:t>
            </a:fld>
            <a:endParaRPr lang="en-US" altLang="en-US" dirty="0"/>
          </a:p>
        </p:txBody>
      </p:sp>
    </p:spTree>
    <p:extLst>
      <p:ext uri="{BB962C8B-B14F-4D97-AF65-F5344CB8AC3E}">
        <p14:creationId xmlns:p14="http://schemas.microsoft.com/office/powerpoint/2010/main" val="233117180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020C3C-45D2-44EC-B200-8FC8493A019D}" type="datetime1">
              <a:rPr lang="en-US" altLang="en-US"/>
              <a:pPr>
                <a:defRPr/>
              </a:pPr>
              <a:t>4/26/2016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9BC047-2C96-4F87-BA6B-E7B70229D1D2}" type="slidenum">
              <a:rPr lang="en-US" altLang="en-US"/>
              <a:pPr>
                <a:defRPr/>
              </a:pPr>
              <a:t>‹#›</a:t>
            </a:fld>
            <a:endParaRPr lang="en-US" altLang="en-US" dirty="0"/>
          </a:p>
        </p:txBody>
      </p:sp>
    </p:spTree>
    <p:extLst>
      <p:ext uri="{BB962C8B-B14F-4D97-AF65-F5344CB8AC3E}">
        <p14:creationId xmlns:p14="http://schemas.microsoft.com/office/powerpoint/2010/main" val="98678236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defTabSz="457200" fontAlgn="base">
              <a:spcBef>
                <a:spcPct val="0"/>
              </a:spcBef>
              <a:spcAft>
                <a:spcPct val="0"/>
              </a:spcAft>
              <a:defRPr/>
            </a:pPr>
            <a:fld id="{2C77339D-A39D-4172-99F0-3F0822231A18}" type="datetime1">
              <a:rPr lang="en-US" altLang="en-US">
                <a:ea typeface="ＭＳ Ｐゴシック" charset="-128"/>
              </a:rPr>
              <a:pPr defTabSz="457200" fontAlgn="base">
                <a:spcBef>
                  <a:spcPct val="0"/>
                </a:spcBef>
                <a:spcAft>
                  <a:spcPct val="0"/>
                </a:spcAft>
                <a:defRPr/>
              </a:pPr>
              <a:t>4/26/2016</a:t>
            </a:fld>
            <a:endParaRPr lang="en-US" altLang="en-US" dirty="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defRPr>
            </a:lvl1pPr>
          </a:lstStyle>
          <a:p>
            <a:pPr defTabSz="457200" fontAlgn="base">
              <a:spcBef>
                <a:spcPct val="0"/>
              </a:spcBef>
              <a:spcAft>
                <a:spcPct val="0"/>
              </a:spcAft>
              <a:defRPr/>
            </a:pPr>
            <a:fld id="{DD537EED-0233-4D03-BEF9-A98403308D30}" type="slidenum">
              <a:rPr lang="en-US" altLang="en-US">
                <a:ea typeface="ＭＳ Ｐゴシック" charset="-128"/>
              </a:rPr>
              <a:pPr defTabSz="457200" fontAlgn="base">
                <a:spcBef>
                  <a:spcPct val="0"/>
                </a:spcBef>
                <a:spcAft>
                  <a:spcPct val="0"/>
                </a:spcAft>
                <a:defRPr/>
              </a:pPr>
              <a:t>‹#›</a:t>
            </a:fld>
            <a:endParaRPr lang="en-US" altLang="en-US" dirty="0">
              <a:ea typeface="ＭＳ Ｐゴシック" charset="-128"/>
            </a:endParaRPr>
          </a:p>
        </p:txBody>
      </p:sp>
    </p:spTree>
    <p:extLst>
      <p:ext uri="{BB962C8B-B14F-4D97-AF65-F5344CB8AC3E}">
        <p14:creationId xmlns:p14="http://schemas.microsoft.com/office/powerpoint/2010/main" val="3868734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baseline="0">
          <a:solidFill>
            <a:schemeClr val="bg2"/>
          </a:solidFill>
          <a:latin typeface="Arial" panose="020B0604020202020204" pitchFamily="34" charset="0"/>
          <a:ea typeface="ＭＳ Ｐゴシック" charset="-128"/>
          <a:cs typeface="Arial Bold"/>
        </a:defRPr>
      </a:lvl1pPr>
      <a:lvl2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2pPr>
      <a:lvl3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3pPr>
      <a:lvl4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4pPr>
      <a:lvl5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5pPr>
      <a:lvl6pPr marL="457200" algn="ctr" defTabSz="457200" rtl="0" eaLnBrk="1" fontAlgn="base" hangingPunct="1">
        <a:spcBef>
          <a:spcPct val="0"/>
        </a:spcBef>
        <a:spcAft>
          <a:spcPct val="0"/>
        </a:spcAft>
        <a:defRPr sz="4400">
          <a:solidFill>
            <a:schemeClr val="tx1"/>
          </a:solidFill>
          <a:latin typeface="Arial Bold"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Bold"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Bold"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baseline="0">
          <a:solidFill>
            <a:schemeClr val="bg2"/>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baseline="0">
          <a:solidFill>
            <a:schemeClr val="bg2"/>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baseline="0">
          <a:solidFill>
            <a:schemeClr val="bg2"/>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1000">
              <a:schemeClr val="bg2">
                <a:lumMod val="75000"/>
              </a:schemeClr>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defTabSz="457200" fontAlgn="base">
              <a:spcBef>
                <a:spcPct val="0"/>
              </a:spcBef>
              <a:spcAft>
                <a:spcPct val="0"/>
              </a:spcAft>
              <a:defRPr/>
            </a:pPr>
            <a:fld id="{2C77339D-A39D-4172-99F0-3F0822231A18}" type="datetime1">
              <a:rPr lang="en-US" altLang="en-US">
                <a:ea typeface="ＭＳ Ｐゴシック" charset="-128"/>
              </a:rPr>
              <a:pPr defTabSz="457200" fontAlgn="base">
                <a:spcBef>
                  <a:spcPct val="0"/>
                </a:spcBef>
                <a:spcAft>
                  <a:spcPct val="0"/>
                </a:spcAft>
                <a:defRPr/>
              </a:pPr>
              <a:t>4/26/2016</a:t>
            </a:fld>
            <a:endParaRPr lang="en-US" altLang="en-US" dirty="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defRPr>
            </a:lvl1pPr>
          </a:lstStyle>
          <a:p>
            <a:pPr defTabSz="457200" fontAlgn="base">
              <a:spcBef>
                <a:spcPct val="0"/>
              </a:spcBef>
              <a:spcAft>
                <a:spcPct val="0"/>
              </a:spcAft>
              <a:defRPr/>
            </a:pPr>
            <a:fld id="{DD537EED-0233-4D03-BEF9-A98403308D30}" type="slidenum">
              <a:rPr lang="en-US" altLang="en-US">
                <a:ea typeface="ＭＳ Ｐゴシック" charset="-128"/>
              </a:rPr>
              <a:pPr defTabSz="457200" fontAlgn="base">
                <a:spcBef>
                  <a:spcPct val="0"/>
                </a:spcBef>
                <a:spcAft>
                  <a:spcPct val="0"/>
                </a:spcAft>
                <a:defRPr/>
              </a:pPr>
              <a:t>‹#›</a:t>
            </a:fld>
            <a:endParaRPr lang="en-US" altLang="en-US" dirty="0">
              <a:ea typeface="ＭＳ Ｐゴシック" charset="-128"/>
            </a:endParaRPr>
          </a:p>
        </p:txBody>
      </p:sp>
    </p:spTree>
    <p:extLst>
      <p:ext uri="{BB962C8B-B14F-4D97-AF65-F5344CB8AC3E}">
        <p14:creationId xmlns:p14="http://schemas.microsoft.com/office/powerpoint/2010/main" val="12538210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baseline="0">
          <a:solidFill>
            <a:schemeClr val="bg2"/>
          </a:solidFill>
          <a:latin typeface="Arial" panose="020B0604020202020204" pitchFamily="34" charset="0"/>
          <a:ea typeface="ＭＳ Ｐゴシック" charset="-128"/>
          <a:cs typeface="Arial Bold"/>
        </a:defRPr>
      </a:lvl1pPr>
      <a:lvl2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2pPr>
      <a:lvl3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3pPr>
      <a:lvl4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4pPr>
      <a:lvl5pPr algn="ctr" defTabSz="457200" rtl="0" eaLnBrk="0" fontAlgn="base" hangingPunct="0">
        <a:spcBef>
          <a:spcPct val="0"/>
        </a:spcBef>
        <a:spcAft>
          <a:spcPct val="0"/>
        </a:spcAft>
        <a:defRPr sz="4400">
          <a:solidFill>
            <a:schemeClr val="tx1"/>
          </a:solidFill>
          <a:latin typeface="Arial Bold" charset="0"/>
          <a:ea typeface="ＭＳ Ｐゴシック" charset="-128"/>
          <a:cs typeface="Arial Bold" charset="0"/>
        </a:defRPr>
      </a:lvl5pPr>
      <a:lvl6pPr marL="457200" algn="ctr" defTabSz="457200" rtl="0" eaLnBrk="1" fontAlgn="base" hangingPunct="1">
        <a:spcBef>
          <a:spcPct val="0"/>
        </a:spcBef>
        <a:spcAft>
          <a:spcPct val="0"/>
        </a:spcAft>
        <a:defRPr sz="4400">
          <a:solidFill>
            <a:schemeClr val="tx1"/>
          </a:solidFill>
          <a:latin typeface="Arial Bold"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Bold"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Bold"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baseline="0">
          <a:solidFill>
            <a:schemeClr val="bg2"/>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baseline="0">
          <a:solidFill>
            <a:schemeClr val="bg2"/>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baseline="0">
          <a:solidFill>
            <a:schemeClr val="bg2"/>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13.JPG"/><Relationship Id="rId4" Type="http://schemas.openxmlformats.org/officeDocument/2006/relationships/hyperlink" Target="http://www.dcc.ac.uk/resources/policy-and-legal/overview-funders-data-polici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psrc.ac.uk/about/standards/researchdata/expectation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s://www.epsrc.ac.uk/files/aboutus/standards/clarificationsofexpectationsresearchdatamanagem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psrc.ac.uk/about/standards/researchdata/impac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cuk.ac.uk/RCUK-prod/assets/documents/documents/ConcordatOpenResearchData.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hyperlink" Target="http://www.ed.ac.uk/schools-departments/information-services/about/policies-and-regulations/research-data-policy"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www.ed.ac.uk/information-services/about/strategy-planning/rdm-roadma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www.ed.ac.uk/files/atoms/files/rdm_service_a5_booklet_0.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ed.ac.uk/is/data-librar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edina.ac.u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http://www.screenr.com/PJH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d.ac.uk/schools-departments/information-services/computing/desktop-personal/network-shares/accessing-datastore-net-shares-wi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ed.ac.uk/schools-departments/information-services/computing/desktop-personal/network-shares/accessing-datastore-net-shares-mac"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d.ac.uk/is/datasyn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emo.datavaultplatform.org/" TargetMode="Externa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edin.ac/1OF8Auq"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datashare.is.ed.ac.uk/"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tore.data-archive.ac.uk/store/" TargetMode="External"/><Relationship Id="rId7" Type="http://schemas.openxmlformats.org/officeDocument/2006/relationships/hyperlink" Target="http://figshare.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archaeologydataservice.ac.uk/" TargetMode="External"/><Relationship Id="rId5" Type="http://schemas.openxmlformats.org/officeDocument/2006/relationships/hyperlink" Target="http://datashare.is.ed.ac.uk/" TargetMode="External"/><Relationship Id="rId4" Type="http://schemas.openxmlformats.org/officeDocument/2006/relationships/hyperlink" Target="https://zenodo.org/" TargetMode="Externa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IS.Helpline@ed.ac.uk" TargetMode="External"/><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wiki.ed.ac.uk/display/RDM/Research+Data+Management+Wiki" TargetMode="External"/><Relationship Id="rId5" Type="http://schemas.openxmlformats.org/officeDocument/2006/relationships/hyperlink" Target="http://datablog.is.ed.ac.uk/" TargetMode="External"/><Relationship Id="rId4" Type="http://schemas.openxmlformats.org/officeDocument/2006/relationships/hyperlink" Target="http://www.ed.ac.uk/is/data-manageme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datalib.edina.ac.uk/mantra" TargetMode="External"/><Relationship Id="rId1" Type="http://schemas.openxmlformats.org/officeDocument/2006/relationships/slideLayout" Target="../slideLayouts/slideLayout4.xml"/><Relationship Id="rId4" Type="http://schemas.openxmlformats.org/officeDocument/2006/relationships/hyperlink" Target="https://www.coursera.org/learn/data-managem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din.ac/1kRMPv3" TargetMode="External"/><Relationship Id="rId2" Type="http://schemas.openxmlformats.org/officeDocument/2006/relationships/hyperlink" Target="http://www.ed.ac.uk/schools-departments/information-services/research-support/data-management/rdm-trainin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hyperlink" Target="https://dmponline.dcc.ac.uk/" TargetMode="External"/><Relationship Id="rId18" Type="http://schemas.openxmlformats.org/officeDocument/2006/relationships/hyperlink" Target="http://www.ed.ac.uk/is/research-data-policy" TargetMode="External"/><Relationship Id="rId3" Type="http://schemas.openxmlformats.org/officeDocument/2006/relationships/image" Target="../media/image27.png"/><Relationship Id="rId21" Type="http://schemas.openxmlformats.org/officeDocument/2006/relationships/image" Target="../media/image36.png"/><Relationship Id="rId7" Type="http://schemas.openxmlformats.org/officeDocument/2006/relationships/image" Target="../media/image31.PNG"/><Relationship Id="rId12" Type="http://schemas.openxmlformats.org/officeDocument/2006/relationships/hyperlink" Target="http://datalib.edina.ac.uk/mantra/" TargetMode="External"/><Relationship Id="rId17" Type="http://schemas.openxmlformats.org/officeDocument/2006/relationships/image" Target="../media/image34.png"/><Relationship Id="rId2" Type="http://schemas.openxmlformats.org/officeDocument/2006/relationships/notesSlide" Target="../notesSlides/notesSlide24.xml"/><Relationship Id="rId16" Type="http://schemas.openxmlformats.org/officeDocument/2006/relationships/hyperlink" Target="http://www.ed.ac.uk/is/datasync" TargetMode="External"/><Relationship Id="rId20" Type="http://schemas.openxmlformats.org/officeDocument/2006/relationships/hyperlink" Target="http://www.ed.ac.uk/files/atoms/files/rdm_service_a5_booklet_0.pdf" TargetMode="Externa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datablog.is.ed.ac.uk/" TargetMode="External"/><Relationship Id="rId5" Type="http://schemas.openxmlformats.org/officeDocument/2006/relationships/image" Target="../media/image29.PNG"/><Relationship Id="rId15" Type="http://schemas.openxmlformats.org/officeDocument/2006/relationships/hyperlink" Target="http://edin.ac/1OF8Auq" TargetMode="External"/><Relationship Id="rId10" Type="http://schemas.openxmlformats.org/officeDocument/2006/relationships/hyperlink" Target="http://www.ed.ac.uk/is/data-management" TargetMode="External"/><Relationship Id="rId19"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hyperlink" Target="http://datashare.is.ed.ac.uk/" TargetMode="External"/><Relationship Id="rId14" Type="http://schemas.openxmlformats.org/officeDocument/2006/relationships/image" Target="../media/image33.jpg"/><Relationship Id="rId22"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lab-ally.com/products/rspace-eln/"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hyperlink" Target="http://yihui.name/knitr/"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openmicroscopy.org/" TargetMode="External"/><Relationship Id="rId4" Type="http://schemas.openxmlformats.org/officeDocument/2006/relationships/hyperlink" Target="https://www.mediawiki.or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1484784"/>
            <a:ext cx="7488832" cy="2304256"/>
          </a:xfrm>
        </p:spPr>
        <p:txBody>
          <a:bodyPr/>
          <a:lstStyle/>
          <a:p>
            <a:pPr algn="l"/>
            <a:r>
              <a:rPr lang="en-GB" sz="4000" dirty="0" smtClean="0">
                <a:solidFill>
                  <a:schemeClr val="tx1"/>
                </a:solidFill>
                <a:latin typeface="Arial Rounded MT Bold" panose="020F0704030504030204" pitchFamily="34" charset="0"/>
              </a:rPr>
              <a:t>RDM @ Edinburgh</a:t>
            </a:r>
            <a:endParaRPr lang="en-GB" sz="4000" dirty="0">
              <a:solidFill>
                <a:schemeClr val="tx1"/>
              </a:solidFill>
              <a:latin typeface="Arial Rounded MT Bold" panose="020F0704030504030204" pitchFamily="34" charset="0"/>
            </a:endParaRPr>
          </a:p>
        </p:txBody>
      </p:sp>
      <p:sp>
        <p:nvSpPr>
          <p:cNvPr id="2" name="Subtitle 1"/>
          <p:cNvSpPr>
            <a:spLocks noGrp="1"/>
          </p:cNvSpPr>
          <p:nvPr>
            <p:ph type="subTitle" idx="1"/>
          </p:nvPr>
        </p:nvSpPr>
        <p:spPr>
          <a:xfrm>
            <a:off x="899592" y="4149080"/>
            <a:ext cx="6400800" cy="1198984"/>
          </a:xfrm>
        </p:spPr>
        <p:txBody>
          <a:bodyPr/>
          <a:lstStyle/>
          <a:p>
            <a:pPr algn="l"/>
            <a:r>
              <a:rPr lang="en-US" sz="2000" i="1" dirty="0" smtClean="0">
                <a:solidFill>
                  <a:schemeClr val="tx1"/>
                </a:solidFill>
                <a:latin typeface="Arial Rounded MT Bold" panose="020F0704030504030204" pitchFamily="34" charset="0"/>
                <a:cs typeface="Arial" pitchFamily="34" charset="0"/>
              </a:rPr>
              <a:t>Stuart Macdonald</a:t>
            </a:r>
          </a:p>
          <a:p>
            <a:pPr algn="l"/>
            <a:r>
              <a:rPr lang="en-US" sz="2000" i="1" dirty="0" smtClean="0">
                <a:solidFill>
                  <a:schemeClr val="tx1"/>
                </a:solidFill>
                <a:latin typeface="Arial Rounded MT Bold" panose="020F0704030504030204" pitchFamily="34" charset="0"/>
                <a:cs typeface="Arial" pitchFamily="34" charset="0"/>
              </a:rPr>
              <a:t>Associate Data Librarian</a:t>
            </a:r>
          </a:p>
          <a:p>
            <a:pPr algn="l"/>
            <a:r>
              <a:rPr lang="en-US" sz="2000" i="1" dirty="0" smtClean="0">
                <a:solidFill>
                  <a:schemeClr val="tx1"/>
                </a:solidFill>
                <a:latin typeface="Arial Rounded MT Bold" panose="020F0704030504030204" pitchFamily="34" charset="0"/>
                <a:cs typeface="Arial" pitchFamily="34" charset="0"/>
              </a:rPr>
              <a:t>EDINA &amp; Data Library</a:t>
            </a:r>
          </a:p>
          <a:p>
            <a:pPr algn="l"/>
            <a:r>
              <a:rPr lang="en-US" sz="2000" i="1" dirty="0">
                <a:solidFill>
                  <a:schemeClr val="tx1"/>
                </a:solidFill>
                <a:latin typeface="Arial Rounded MT Bold" panose="020F0704030504030204" pitchFamily="34" charset="0"/>
                <a:cs typeface="Arial" pitchFamily="34" charset="0"/>
              </a:rPr>
              <a:t>s</a:t>
            </a:r>
            <a:r>
              <a:rPr lang="en-US" sz="2000" i="1" dirty="0" smtClean="0">
                <a:solidFill>
                  <a:schemeClr val="tx1"/>
                </a:solidFill>
                <a:latin typeface="Arial Rounded MT Bold" panose="020F0704030504030204" pitchFamily="34" charset="0"/>
                <a:cs typeface="Arial" pitchFamily="34" charset="0"/>
              </a:rPr>
              <a:t>tuart.macdonald@ed.ac.uk</a:t>
            </a:r>
            <a:endParaRPr lang="en-GB" sz="2000" dirty="0">
              <a:solidFill>
                <a:schemeClr val="tx1"/>
              </a:solidFill>
              <a:latin typeface="Arial Rounded MT Bold" panose="020F07040305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
        <p:nvSpPr>
          <p:cNvPr id="3" name="TextBox 2"/>
          <p:cNvSpPr txBox="1"/>
          <p:nvPr/>
        </p:nvSpPr>
        <p:spPr>
          <a:xfrm>
            <a:off x="899592" y="6022965"/>
            <a:ext cx="3296095" cy="707886"/>
          </a:xfrm>
          <a:prstGeom prst="rect">
            <a:avLst/>
          </a:prstGeom>
          <a:noFill/>
        </p:spPr>
        <p:txBody>
          <a:bodyPr wrap="none" rtlCol="0">
            <a:spAutoFit/>
          </a:bodyPr>
          <a:lstStyle/>
          <a:p>
            <a:r>
              <a:rPr lang="en-GB" sz="1000" dirty="0" smtClean="0">
                <a:latin typeface="Arial Rounded MT Bold" panose="020F0704030504030204" pitchFamily="34" charset="0"/>
              </a:rPr>
              <a:t>RDM &amp; ELN Information Sharing Workshop for HE,</a:t>
            </a:r>
          </a:p>
          <a:p>
            <a:r>
              <a:rPr lang="en-GB" sz="1000" dirty="0" smtClean="0">
                <a:latin typeface="Arial Rounded MT Bold" panose="020F0704030504030204" pitchFamily="34" charset="0"/>
              </a:rPr>
              <a:t>Scottish Universities Insight Institute</a:t>
            </a:r>
          </a:p>
          <a:p>
            <a:r>
              <a:rPr lang="en-GB" sz="1000" dirty="0" smtClean="0">
                <a:latin typeface="Arial Rounded MT Bold" panose="020F0704030504030204" pitchFamily="34" charset="0"/>
              </a:rPr>
              <a:t>University of Strathclyde</a:t>
            </a:r>
          </a:p>
          <a:p>
            <a:r>
              <a:rPr lang="en-GB" sz="1000" dirty="0" smtClean="0">
                <a:latin typeface="Arial Rounded MT Bold" panose="020F0704030504030204" pitchFamily="34" charset="0"/>
              </a:rPr>
              <a:t>17 Nov. 2015</a:t>
            </a:r>
            <a:endParaRPr lang="en-GB" sz="1000" dirty="0">
              <a:latin typeface="Arial Rounded MT Bold" panose="020F0704030504030204" pitchFamily="34" charset="0"/>
            </a:endParaRPr>
          </a:p>
        </p:txBody>
      </p:sp>
    </p:spTree>
    <p:extLst>
      <p:ext uri="{BB962C8B-B14F-4D97-AF65-F5344CB8AC3E}">
        <p14:creationId xmlns:p14="http://schemas.microsoft.com/office/powerpoint/2010/main" val="243978425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467544" y="116632"/>
            <a:ext cx="8229600" cy="864096"/>
          </a:xfrm>
          <a:noFill/>
        </p:spPr>
        <p:txBody>
          <a:bodyPr/>
          <a:lstStyle/>
          <a:p>
            <a:pPr algn="l">
              <a:defRPr/>
            </a:pPr>
            <a:r>
              <a:rPr lang="en-US" sz="4000" dirty="0" smtClean="0">
                <a:solidFill>
                  <a:schemeClr val="accent1">
                    <a:lumMod val="50000"/>
                  </a:schemeClr>
                </a:solidFill>
                <a:latin typeface="Arial Rounded MT Bold" panose="020F0704030504030204" pitchFamily="34" charset="0"/>
                <a:ea typeface="Times New Roman" charset="0"/>
                <a:cs typeface="Times New Roman" charset="0"/>
              </a:rPr>
              <a:t>Funder requirements </a:t>
            </a:r>
          </a:p>
        </p:txBody>
      </p:sp>
      <p:sp>
        <p:nvSpPr>
          <p:cNvPr id="3" name="Content Placeholder 4"/>
          <p:cNvSpPr>
            <a:spLocks noGrp="1"/>
          </p:cNvSpPr>
          <p:nvPr>
            <p:ph idx="1"/>
          </p:nvPr>
        </p:nvSpPr>
        <p:spPr>
          <a:xfrm>
            <a:off x="467544" y="980728"/>
            <a:ext cx="8229600" cy="4525963"/>
          </a:xfrm>
          <a:noFill/>
        </p:spPr>
        <p:txBody>
          <a:bodyPr/>
          <a:lstStyle/>
          <a:p>
            <a:pPr>
              <a:lnSpc>
                <a:spcPct val="114000"/>
              </a:lnSpc>
              <a:spcBef>
                <a:spcPts val="600"/>
              </a:spcBef>
              <a:defRPr/>
            </a:pPr>
            <a:r>
              <a:rPr lang="en-GB" sz="2800" dirty="0">
                <a:solidFill>
                  <a:srgbClr val="002060"/>
                </a:solidFill>
                <a:latin typeface="Arial Rounded MT Bold" panose="020F0704030504030204" pitchFamily="34" charset="0"/>
              </a:rPr>
              <a:t>Funders are increasingly requiring researchers to meet certain data management </a:t>
            </a:r>
            <a:r>
              <a:rPr lang="en-GB" sz="2800" dirty="0" smtClean="0">
                <a:solidFill>
                  <a:srgbClr val="002060"/>
                </a:solidFill>
                <a:latin typeface="Arial Rounded MT Bold" panose="020F0704030504030204" pitchFamily="34" charset="0"/>
              </a:rPr>
              <a:t>criteria.</a:t>
            </a:r>
          </a:p>
          <a:p>
            <a:pPr>
              <a:lnSpc>
                <a:spcPct val="114000"/>
              </a:lnSpc>
              <a:spcBef>
                <a:spcPts val="600"/>
              </a:spcBef>
              <a:defRPr/>
            </a:pPr>
            <a:endParaRPr lang="en-GB" sz="1000" dirty="0">
              <a:solidFill>
                <a:srgbClr val="002060"/>
              </a:solidFill>
              <a:latin typeface="Arial Rounded MT Bold" panose="020F0704030504030204" pitchFamily="34" charset="0"/>
            </a:endParaRPr>
          </a:p>
          <a:p>
            <a:pPr>
              <a:lnSpc>
                <a:spcPct val="114000"/>
              </a:lnSpc>
              <a:spcBef>
                <a:spcPts val="600"/>
              </a:spcBef>
              <a:defRPr/>
            </a:pPr>
            <a:r>
              <a:rPr lang="en-GB" sz="2800" dirty="0">
                <a:solidFill>
                  <a:srgbClr val="002060"/>
                </a:solidFill>
                <a:latin typeface="Arial Rounded MT Bold" panose="020F0704030504030204" pitchFamily="34" charset="0"/>
              </a:rPr>
              <a:t>When applying for funding, you </a:t>
            </a:r>
            <a:r>
              <a:rPr lang="en-GB" sz="2800" dirty="0" smtClean="0">
                <a:solidFill>
                  <a:srgbClr val="002060"/>
                </a:solidFill>
                <a:latin typeface="Arial Rounded MT Bold" panose="020F0704030504030204" pitchFamily="34" charset="0"/>
              </a:rPr>
              <a:t>need </a:t>
            </a:r>
            <a:r>
              <a:rPr lang="en-GB" sz="2800" dirty="0">
                <a:solidFill>
                  <a:srgbClr val="002060"/>
                </a:solidFill>
                <a:latin typeface="Arial Rounded MT Bold" panose="020F0704030504030204" pitchFamily="34" charset="0"/>
              </a:rPr>
              <a:t>to submit a technical or data management </a:t>
            </a:r>
            <a:r>
              <a:rPr lang="en-GB" sz="2800" dirty="0" smtClean="0">
                <a:solidFill>
                  <a:srgbClr val="002060"/>
                </a:solidFill>
                <a:latin typeface="Arial Rounded MT Bold" panose="020F0704030504030204" pitchFamily="34" charset="0"/>
              </a:rPr>
              <a:t>plan.</a:t>
            </a:r>
          </a:p>
          <a:p>
            <a:pPr>
              <a:lnSpc>
                <a:spcPct val="114000"/>
              </a:lnSpc>
              <a:spcBef>
                <a:spcPts val="600"/>
              </a:spcBef>
              <a:defRPr/>
            </a:pPr>
            <a:endParaRPr lang="en-GB" sz="1000" dirty="0" smtClean="0">
              <a:solidFill>
                <a:srgbClr val="002060"/>
              </a:solidFill>
              <a:latin typeface="Arial Rounded MT Bold" panose="020F0704030504030204" pitchFamily="34" charset="0"/>
            </a:endParaRPr>
          </a:p>
          <a:p>
            <a:pPr>
              <a:lnSpc>
                <a:spcPct val="114000"/>
              </a:lnSpc>
              <a:spcBef>
                <a:spcPts val="600"/>
              </a:spcBef>
              <a:defRPr/>
            </a:pPr>
            <a:r>
              <a:rPr lang="en-GB" sz="2800" dirty="0" smtClean="0">
                <a:solidFill>
                  <a:srgbClr val="002060"/>
                </a:solidFill>
                <a:latin typeface="Arial Rounded MT Bold" panose="020F0704030504030204" pitchFamily="34" charset="0"/>
              </a:rPr>
              <a:t>You are expected to make your data publicly available (</a:t>
            </a:r>
            <a:r>
              <a:rPr lang="en-GB" sz="2800" dirty="0" smtClean="0">
                <a:solidFill>
                  <a:srgbClr val="FF0000"/>
                </a:solidFill>
                <a:latin typeface="Arial Rounded MT Bold" panose="020F0704030504030204" pitchFamily="34" charset="0"/>
              </a:rPr>
              <a:t>where appropriate</a:t>
            </a:r>
            <a:r>
              <a:rPr lang="en-GB" sz="2800" dirty="0" smtClean="0">
                <a:solidFill>
                  <a:srgbClr val="002060"/>
                </a:solidFill>
                <a:latin typeface="Arial Rounded MT Bold" panose="020F0704030504030204" pitchFamily="34" charset="0"/>
              </a:rPr>
              <a:t>) at the end of your project</a:t>
            </a:r>
            <a:r>
              <a:rPr lang="en-GB" sz="2800" dirty="0" smtClean="0">
                <a:solidFill>
                  <a:srgbClr val="002060"/>
                </a:solidFill>
              </a:rPr>
              <a:t>.</a:t>
            </a:r>
            <a:endParaRPr lang="en-GB" sz="2800" dirty="0">
              <a:solidFill>
                <a:srgbClr val="002060"/>
              </a:solidFill>
            </a:endParaRPr>
          </a:p>
          <a:p>
            <a:endParaRPr lang="en-GB" dirty="0" smtClean="0"/>
          </a:p>
          <a:p>
            <a:pPr lvl="1"/>
            <a:endParaRPr lang="en-GB" sz="1200" dirty="0" smtClean="0"/>
          </a:p>
          <a:p>
            <a:endParaRPr lang="en-GB" dirty="0"/>
          </a:p>
          <a:p>
            <a:pPr marL="0" indent="0">
              <a:spcBef>
                <a:spcPts val="600"/>
              </a:spcBef>
              <a:buNone/>
            </a:pPr>
            <a:endParaRPr lang="en-GB" sz="2000" dirty="0"/>
          </a:p>
        </p:txBody>
      </p:sp>
    </p:spTree>
    <p:extLst>
      <p:ext uri="{BB962C8B-B14F-4D97-AF65-F5344CB8AC3E}">
        <p14:creationId xmlns:p14="http://schemas.microsoft.com/office/powerpoint/2010/main" val="3873657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467544" y="116632"/>
            <a:ext cx="8229600" cy="778098"/>
          </a:xfrm>
          <a:solidFill>
            <a:schemeClr val="tx1">
              <a:alpha val="39999"/>
            </a:schemeClr>
          </a:solidFill>
        </p:spPr>
        <p:txBody>
          <a:bodyPr/>
          <a:lstStyle/>
          <a:p>
            <a:pPr algn="l">
              <a:defRPr/>
            </a:pPr>
            <a:r>
              <a:rPr lang="en-US" sz="4000" dirty="0" smtClean="0">
                <a:latin typeface="Arial Rounded MT Bold" panose="020F0704030504030204" pitchFamily="34" charset="0"/>
                <a:ea typeface="Times New Roman" charset="0"/>
                <a:cs typeface="Times New Roman" charset="0"/>
              </a:rPr>
              <a:t>What do Funders want?</a:t>
            </a:r>
          </a:p>
        </p:txBody>
      </p:sp>
      <p:pic>
        <p:nvPicPr>
          <p:cNvPr id="4" name="Picture 11" descr="Capture.PNG"/>
          <p:cNvPicPr>
            <a:picLocks noGrp="1" noChangeAspect="1"/>
          </p:cNvPicPr>
          <p:nvPr>
            <p:ph idx="1"/>
          </p:nvPr>
        </p:nvPicPr>
        <p:blipFill>
          <a:blip r:embed="rId3"/>
          <a:stretch>
            <a:fillRect/>
          </a:stretch>
        </p:blipFill>
        <p:spPr bwMode="auto">
          <a:xfrm>
            <a:off x="395536" y="963152"/>
            <a:ext cx="654398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85911" y="5542599"/>
            <a:ext cx="5472608" cy="369332"/>
          </a:xfrm>
          <a:prstGeom prst="rect">
            <a:avLst/>
          </a:prstGeom>
        </p:spPr>
        <p:txBody>
          <a:bodyPr wrap="square">
            <a:spAutoFit/>
          </a:bodyPr>
          <a:lstStyle/>
          <a:p>
            <a:pPr defTabSz="457200" fontAlgn="base">
              <a:spcBef>
                <a:spcPct val="0"/>
              </a:spcBef>
              <a:spcAft>
                <a:spcPct val="0"/>
              </a:spcAft>
            </a:pPr>
            <a:r>
              <a:rPr lang="en-GB" dirty="0">
                <a:solidFill>
                  <a:srgbClr val="1F497D"/>
                </a:solidFill>
                <a:ea typeface="MS PGothic" pitchFamily="34" charset="-128"/>
                <a:cs typeface="Arial" pitchFamily="34" charset="0"/>
              </a:rPr>
              <a:t> </a:t>
            </a:r>
            <a:r>
              <a:rPr lang="en-GB" sz="1000" dirty="0">
                <a:solidFill>
                  <a:srgbClr val="1F497D"/>
                </a:solidFill>
                <a:latin typeface="Arial Rounded MT Bold" panose="020F0704030504030204" pitchFamily="34" charset="0"/>
                <a:ea typeface="MS PGothic" pitchFamily="34" charset="-128"/>
                <a:cs typeface="Arial" pitchFamily="34" charset="0"/>
                <a:hlinkClick r:id="rId4"/>
              </a:rPr>
              <a:t>http://www.dcc.ac.uk/resources/policy-and-legal/overview-funders-data-policies</a:t>
            </a:r>
            <a:r>
              <a:rPr lang="en-GB" sz="1000" dirty="0">
                <a:solidFill>
                  <a:srgbClr val="1F497D"/>
                </a:solidFill>
                <a:latin typeface="Arial Rounded MT Bold" panose="020F0704030504030204" pitchFamily="34" charset="0"/>
                <a:ea typeface="MS PGothic" pitchFamily="34" charset="-128"/>
                <a:cs typeface="Arial" pitchFamily="34" charset="0"/>
              </a:rPr>
              <a:t> </a:t>
            </a:r>
            <a:endParaRPr lang="en-GB" sz="1000" dirty="0">
              <a:solidFill>
                <a:prstClr val="white"/>
              </a:solidFill>
              <a:latin typeface="Arial Rounded MT Bold" panose="020F0704030504030204" pitchFamily="34" charset="0"/>
              <a:ea typeface="MS PGothic" pitchFamily="34" charset="-12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2908504"/>
            <a:ext cx="5423694" cy="268286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542" y="6092468"/>
            <a:ext cx="3600000" cy="576000"/>
          </a:xfrm>
          <a:prstGeom prst="rect">
            <a:avLst/>
          </a:prstGeom>
        </p:spPr>
      </p:pic>
    </p:spTree>
    <p:extLst>
      <p:ext uri="{BB962C8B-B14F-4D97-AF65-F5344CB8AC3E}">
        <p14:creationId xmlns:p14="http://schemas.microsoft.com/office/powerpoint/2010/main" val="86945390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445765" y="188640"/>
            <a:ext cx="8229600" cy="922114"/>
          </a:xfrm>
          <a:solidFill>
            <a:schemeClr val="tx1">
              <a:alpha val="39999"/>
            </a:schemeClr>
          </a:solidFill>
        </p:spPr>
        <p:txBody>
          <a:bodyPr/>
          <a:lstStyle/>
          <a:p>
            <a:pPr algn="l">
              <a:defRPr/>
            </a:pPr>
            <a:r>
              <a:rPr lang="en-US" sz="4000" dirty="0" smtClean="0">
                <a:solidFill>
                  <a:schemeClr val="bg2">
                    <a:lumMod val="75000"/>
                  </a:schemeClr>
                </a:solidFill>
                <a:latin typeface="Arial Rounded MT Bold" panose="020F0704030504030204" pitchFamily="34" charset="0"/>
                <a:ea typeface="Times New Roman" charset="0"/>
                <a:cs typeface="Times New Roman" charset="0"/>
              </a:rPr>
              <a:t>EPSRC</a:t>
            </a:r>
          </a:p>
        </p:txBody>
      </p:sp>
      <p:sp>
        <p:nvSpPr>
          <p:cNvPr id="5" name="Content Placeholder 4"/>
          <p:cNvSpPr txBox="1">
            <a:spLocks/>
          </p:cNvSpPr>
          <p:nvPr/>
        </p:nvSpPr>
        <p:spPr bwMode="auto">
          <a:xfrm>
            <a:off x="445765" y="1104782"/>
            <a:ext cx="8229600" cy="4392488"/>
          </a:xfrm>
          <a:prstGeom prst="rect">
            <a:avLst/>
          </a:prstGeom>
          <a:solidFill>
            <a:schemeClr val="tx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baseline="0">
                <a:solidFill>
                  <a:schemeClr val="bg2"/>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baseline="0">
                <a:solidFill>
                  <a:schemeClr val="bg2"/>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baseline="0">
                <a:solidFill>
                  <a:schemeClr val="bg2"/>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200"/>
              </a:spcAft>
              <a:buFont typeface="Arial" charset="0"/>
              <a:buNone/>
            </a:pPr>
            <a:r>
              <a:rPr lang="en-GB" sz="2800" dirty="0" smtClean="0">
                <a:solidFill>
                  <a:schemeClr val="bg2">
                    <a:lumMod val="75000"/>
                  </a:schemeClr>
                </a:solidFill>
                <a:latin typeface="Arial Rounded MT Bold" panose="020F0704030504030204" pitchFamily="34" charset="0"/>
                <a:ea typeface="MS PGothic" pitchFamily="34" charset="-128"/>
                <a:cs typeface="Times New Roman" pitchFamily="18" charset="0"/>
              </a:rPr>
              <a:t>Expects that:</a:t>
            </a:r>
          </a:p>
          <a:p>
            <a:pPr>
              <a:spcBef>
                <a:spcPts val="0"/>
              </a:spcBef>
              <a:spcAft>
                <a:spcPts val="600"/>
              </a:spcAft>
              <a:buFont typeface="Arial" panose="020B0604020202020204" pitchFamily="34" charset="0"/>
              <a:buChar char="•"/>
            </a:pPr>
            <a:r>
              <a:rPr lang="en-GB" sz="2400" dirty="0">
                <a:solidFill>
                  <a:schemeClr val="bg2">
                    <a:lumMod val="75000"/>
                  </a:schemeClr>
                </a:solidFill>
                <a:latin typeface="Arial Rounded MT Bold" panose="020F0704030504030204" pitchFamily="34" charset="0"/>
                <a:ea typeface="MS PGothic" pitchFamily="34" charset="-128"/>
                <a:cs typeface="Times New Roman" pitchFamily="18" charset="0"/>
              </a:rPr>
              <a:t>p</a:t>
            </a:r>
            <a:r>
              <a:rPr lang="en-GB" sz="2400" dirty="0" smtClean="0">
                <a:solidFill>
                  <a:schemeClr val="bg2">
                    <a:lumMod val="75000"/>
                  </a:schemeClr>
                </a:solidFill>
                <a:latin typeface="Arial Rounded MT Bold" panose="020F0704030504030204" pitchFamily="34" charset="0"/>
                <a:ea typeface="MS PGothic" pitchFamily="34" charset="-128"/>
                <a:cs typeface="Times New Roman" pitchFamily="18" charset="0"/>
              </a:rPr>
              <a:t>ublished research papers should include a short statement, describing how and on what terms any supporting research data may be accessed,</a:t>
            </a:r>
          </a:p>
          <a:p>
            <a:pPr>
              <a:spcBef>
                <a:spcPts val="0"/>
              </a:spcBef>
              <a:spcAft>
                <a:spcPts val="600"/>
              </a:spcAft>
              <a:buFont typeface="Arial" panose="020B0604020202020204" pitchFamily="34" charset="0"/>
              <a:buChar char="•"/>
            </a:pPr>
            <a:endParaRPr lang="en-GB" sz="1000" dirty="0" smtClean="0">
              <a:solidFill>
                <a:schemeClr val="bg2">
                  <a:lumMod val="75000"/>
                </a:schemeClr>
              </a:solidFill>
              <a:latin typeface="Arial Rounded MT Bold" panose="020F0704030504030204" pitchFamily="34" charset="0"/>
              <a:ea typeface="MS PGothic" pitchFamily="34" charset="-128"/>
              <a:cs typeface="Times New Roman" pitchFamily="18" charset="0"/>
            </a:endParaRPr>
          </a:p>
          <a:p>
            <a:pPr>
              <a:spcBef>
                <a:spcPts val="0"/>
              </a:spcBef>
              <a:spcAft>
                <a:spcPts val="600"/>
              </a:spcAft>
              <a:buFont typeface="Arial" panose="020B0604020202020204" pitchFamily="34" charset="0"/>
              <a:buChar char="•"/>
            </a:pPr>
            <a:r>
              <a:rPr lang="en-GB" sz="2400" dirty="0" smtClean="0">
                <a:solidFill>
                  <a:schemeClr val="bg2">
                    <a:lumMod val="75000"/>
                  </a:schemeClr>
                </a:solidFill>
                <a:latin typeface="Arial Rounded MT Bold" panose="020F0704030504030204" pitchFamily="34" charset="0"/>
                <a:ea typeface="MS PGothic" pitchFamily="34" charset="-128"/>
                <a:cs typeface="Times New Roman" pitchFamily="18" charset="0"/>
              </a:rPr>
              <a:t>metadata on the research data they hold will be published by institutions within 12 months of data generation,</a:t>
            </a:r>
          </a:p>
          <a:p>
            <a:pPr>
              <a:spcBef>
                <a:spcPts val="0"/>
              </a:spcBef>
              <a:spcAft>
                <a:spcPts val="600"/>
              </a:spcAft>
              <a:buFont typeface="Arial" panose="020B0604020202020204" pitchFamily="34" charset="0"/>
              <a:buChar char="•"/>
            </a:pPr>
            <a:endParaRPr lang="en-GB" sz="1000" dirty="0" smtClean="0">
              <a:solidFill>
                <a:schemeClr val="bg2">
                  <a:lumMod val="75000"/>
                </a:schemeClr>
              </a:solidFill>
              <a:latin typeface="Arial Rounded MT Bold" panose="020F0704030504030204" pitchFamily="34" charset="0"/>
              <a:ea typeface="MS PGothic" pitchFamily="34" charset="-128"/>
              <a:cs typeface="Times New Roman" pitchFamily="18" charset="0"/>
            </a:endParaRPr>
          </a:p>
          <a:p>
            <a:pPr>
              <a:spcBef>
                <a:spcPts val="0"/>
              </a:spcBef>
              <a:spcAft>
                <a:spcPts val="600"/>
              </a:spcAft>
              <a:buFont typeface="Arial" panose="020B0604020202020204" pitchFamily="34" charset="0"/>
              <a:buChar char="•"/>
            </a:pPr>
            <a:r>
              <a:rPr lang="en-GB" sz="2400" dirty="0" smtClean="0">
                <a:solidFill>
                  <a:schemeClr val="bg2">
                    <a:lumMod val="75000"/>
                  </a:schemeClr>
                </a:solidFill>
                <a:latin typeface="Arial Rounded MT Bold" panose="020F0704030504030204" pitchFamily="34" charset="0"/>
                <a:ea typeface="MS PGothic" pitchFamily="34" charset="-128"/>
                <a:cs typeface="Times New Roman" pitchFamily="18" charset="0"/>
              </a:rPr>
              <a:t>data will be securely preserved for a minimum of 10 years from the date of last 3</a:t>
            </a:r>
            <a:r>
              <a:rPr lang="en-GB" sz="2400" baseline="30000" dirty="0" smtClean="0">
                <a:solidFill>
                  <a:schemeClr val="bg2">
                    <a:lumMod val="75000"/>
                  </a:schemeClr>
                </a:solidFill>
                <a:latin typeface="Arial Rounded MT Bold" panose="020F0704030504030204" pitchFamily="34" charset="0"/>
                <a:ea typeface="MS PGothic" pitchFamily="34" charset="-128"/>
                <a:cs typeface="Times New Roman" pitchFamily="18" charset="0"/>
              </a:rPr>
              <a:t>rd</a:t>
            </a:r>
            <a:r>
              <a:rPr lang="en-GB" sz="2400" dirty="0" smtClean="0">
                <a:solidFill>
                  <a:schemeClr val="bg2">
                    <a:lumMod val="75000"/>
                  </a:schemeClr>
                </a:solidFill>
                <a:latin typeface="Arial Rounded MT Bold" panose="020F0704030504030204" pitchFamily="34" charset="0"/>
                <a:ea typeface="MS PGothic" pitchFamily="34" charset="-128"/>
                <a:cs typeface="Times New Roman" pitchFamily="18" charset="0"/>
              </a:rPr>
              <a:t> party access.</a:t>
            </a:r>
            <a:r>
              <a:rPr lang="en-GB" sz="2400" dirty="0" smtClean="0">
                <a:solidFill>
                  <a:srgbClr val="1F497D"/>
                </a:solidFill>
                <a:ea typeface="MS PGothic" pitchFamily="34" charset="-128"/>
                <a:cs typeface="Times New Roman" pitchFamily="18" charset="0"/>
              </a:rPr>
              <a:t/>
            </a:r>
            <a:br>
              <a:rPr lang="en-GB" sz="2400" dirty="0" smtClean="0">
                <a:solidFill>
                  <a:srgbClr val="1F497D"/>
                </a:solidFill>
                <a:ea typeface="MS PGothic" pitchFamily="34" charset="-128"/>
                <a:cs typeface="Times New Roman" pitchFamily="18" charset="0"/>
              </a:rPr>
            </a:br>
            <a:endParaRPr lang="en-GB" sz="1200" dirty="0">
              <a:solidFill>
                <a:srgbClr val="1F497D"/>
              </a:solidFill>
              <a:ea typeface="MS PGothic" pitchFamily="34" charset="-128"/>
              <a:cs typeface="Times New Roman" pitchFamily="18" charset="0"/>
            </a:endParaRPr>
          </a:p>
          <a:p>
            <a:pPr>
              <a:spcBef>
                <a:spcPts val="0"/>
              </a:spcBef>
              <a:spcAft>
                <a:spcPts val="600"/>
              </a:spcAft>
              <a:buFont typeface="Arial" panose="020B0604020202020204" pitchFamily="34" charset="0"/>
              <a:buChar char="•"/>
            </a:pPr>
            <a:r>
              <a:rPr lang="en-GB" sz="1200" dirty="0" smtClean="0">
                <a:solidFill>
                  <a:srgbClr val="1F497D"/>
                </a:solidFill>
                <a:latin typeface="Arial Rounded MT Bold" panose="020F0704030504030204" pitchFamily="34" charset="0"/>
                <a:ea typeface="MS PGothic" pitchFamily="34" charset="-128"/>
                <a:cs typeface="Times New Roman" pitchFamily="18" charset="0"/>
                <a:hlinkClick r:id="rId3"/>
              </a:rPr>
              <a:t>https</a:t>
            </a:r>
            <a:r>
              <a:rPr lang="en-GB" sz="1200" dirty="0">
                <a:solidFill>
                  <a:srgbClr val="1F497D"/>
                </a:solidFill>
                <a:latin typeface="Arial Rounded MT Bold" panose="020F0704030504030204" pitchFamily="34" charset="0"/>
                <a:ea typeface="MS PGothic" pitchFamily="34" charset="-128"/>
                <a:cs typeface="Times New Roman" pitchFamily="18" charset="0"/>
                <a:hlinkClick r:id="rId3"/>
              </a:rPr>
              <a:t>://www.epsrc.ac.uk/about/standards/researchdata/expectations</a:t>
            </a:r>
            <a:r>
              <a:rPr lang="en-GB" sz="1200" dirty="0" smtClean="0">
                <a:solidFill>
                  <a:srgbClr val="1F497D"/>
                </a:solidFill>
                <a:latin typeface="Arial Rounded MT Bold" panose="020F0704030504030204" pitchFamily="34" charset="0"/>
                <a:ea typeface="MS PGothic" pitchFamily="34" charset="-128"/>
                <a:cs typeface="Times New Roman" pitchFamily="18" charset="0"/>
                <a:hlinkClick r:id="rId3"/>
              </a:rPr>
              <a:t>/</a:t>
            </a:r>
            <a:r>
              <a:rPr lang="en-GB" sz="1200" dirty="0">
                <a:solidFill>
                  <a:srgbClr val="1F497D"/>
                </a:solidFill>
                <a:latin typeface="Arial Rounded MT Bold" panose="020F0704030504030204" pitchFamily="34" charset="0"/>
                <a:ea typeface="MS PGothic" pitchFamily="34" charset="-128"/>
                <a:cs typeface="Times New Roman" pitchFamily="18" charset="0"/>
              </a:rPr>
              <a:t> </a:t>
            </a:r>
            <a:br>
              <a:rPr lang="en-GB" sz="1200" dirty="0">
                <a:solidFill>
                  <a:srgbClr val="1F497D"/>
                </a:solidFill>
                <a:latin typeface="Arial Rounded MT Bold" panose="020F0704030504030204" pitchFamily="34" charset="0"/>
                <a:ea typeface="MS PGothic" pitchFamily="34" charset="-128"/>
                <a:cs typeface="Times New Roman" pitchFamily="18" charset="0"/>
              </a:rPr>
            </a:br>
            <a:r>
              <a:rPr lang="en-GB" sz="1200" dirty="0">
                <a:solidFill>
                  <a:srgbClr val="1F497D"/>
                </a:solidFill>
                <a:latin typeface="Arial Rounded MT Bold" panose="020F0704030504030204" pitchFamily="34" charset="0"/>
                <a:ea typeface="MS PGothic" pitchFamily="34" charset="-128"/>
                <a:cs typeface="Times New Roman" pitchFamily="18" charset="0"/>
                <a:hlinkClick r:id="rId4"/>
              </a:rPr>
              <a:t>https://www.epsrc.ac.uk/files/aboutus/standards/clarificationsofexpectationsresearchdatamanagement</a:t>
            </a:r>
            <a:r>
              <a:rPr lang="en-GB" sz="1200" dirty="0" smtClean="0">
                <a:solidFill>
                  <a:srgbClr val="1F497D"/>
                </a:solidFill>
                <a:latin typeface="Arial Rounded MT Bold" panose="020F0704030504030204" pitchFamily="34" charset="0"/>
                <a:ea typeface="MS PGothic" pitchFamily="34" charset="-128"/>
                <a:cs typeface="Times New Roman" pitchFamily="18" charset="0"/>
                <a:hlinkClick r:id="rId4"/>
              </a:rPr>
              <a:t>/</a:t>
            </a:r>
            <a:r>
              <a:rPr lang="en-GB" sz="1200" dirty="0" smtClean="0">
                <a:solidFill>
                  <a:srgbClr val="1F497D"/>
                </a:solidFill>
                <a:latin typeface="Arial Rounded MT Bold" panose="020F0704030504030204" pitchFamily="34" charset="0"/>
                <a:ea typeface="MS PGothic" pitchFamily="34" charset="-128"/>
                <a:cs typeface="Times New Roman" pitchFamily="18" charset="0"/>
              </a:rPr>
              <a:t> </a:t>
            </a:r>
            <a:endParaRPr lang="en-GB" sz="1200" dirty="0">
              <a:solidFill>
                <a:srgbClr val="1F497D"/>
              </a:solidFill>
              <a:latin typeface="Arial Rounded MT Bold" panose="020F0704030504030204" pitchFamily="34" charset="0"/>
              <a:ea typeface="MS PGothic" pitchFamily="34" charset="-128"/>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376420786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l"/>
            <a:r>
              <a:rPr lang="en-GB" sz="4000" dirty="0" smtClean="0">
                <a:solidFill>
                  <a:srgbClr val="002060"/>
                </a:solidFill>
                <a:latin typeface="Arial Rounded MT Bold" panose="020F0704030504030204" pitchFamily="34" charset="0"/>
              </a:rPr>
              <a:t>EPSRC Policy Framework on Research Data</a:t>
            </a:r>
            <a:endParaRPr lang="en-GB" sz="4000" dirty="0">
              <a:solidFill>
                <a:srgbClr val="00206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2266" y="1628800"/>
            <a:ext cx="6518854" cy="4543038"/>
          </a:xfrm>
        </p:spPr>
      </p:pic>
      <p:sp>
        <p:nvSpPr>
          <p:cNvPr id="3" name="TextBox 2"/>
          <p:cNvSpPr txBox="1"/>
          <p:nvPr/>
        </p:nvSpPr>
        <p:spPr>
          <a:xfrm>
            <a:off x="3491880" y="5805264"/>
            <a:ext cx="4824536" cy="276999"/>
          </a:xfrm>
          <a:prstGeom prst="rect">
            <a:avLst/>
          </a:prstGeom>
          <a:noFill/>
        </p:spPr>
        <p:txBody>
          <a:bodyPr wrap="square" rtlCol="0">
            <a:spAutoFit/>
          </a:bodyPr>
          <a:lstStyle/>
          <a:p>
            <a:r>
              <a:rPr lang="en-GB" sz="1200" dirty="0">
                <a:solidFill>
                  <a:srgbClr val="000000"/>
                </a:solidFill>
                <a:latin typeface="Arial Rounded MT Bold" panose="020F0704030504030204" pitchFamily="34" charset="0"/>
                <a:hlinkClick r:id="rId3"/>
              </a:rPr>
              <a:t>http://www.epsrc.ac.uk/about/standards/researchdata/impact</a:t>
            </a:r>
            <a:r>
              <a:rPr lang="en-GB" sz="1200" dirty="0" smtClean="0">
                <a:solidFill>
                  <a:srgbClr val="000000"/>
                </a:solidFill>
                <a:latin typeface="Arial Rounded MT Bold" panose="020F0704030504030204" pitchFamily="34" charset="0"/>
                <a:hlinkClick r:id="rId3"/>
              </a:rPr>
              <a:t>/</a:t>
            </a:r>
            <a:r>
              <a:rPr lang="en-GB" sz="1200" dirty="0" smtClean="0">
                <a:solidFill>
                  <a:srgbClr val="000000"/>
                </a:solidFill>
                <a:latin typeface="Arial Rounded MT Bold" panose="020F0704030504030204" pitchFamily="34" charset="0"/>
              </a:rPr>
              <a:t> </a:t>
            </a:r>
            <a:endParaRPr lang="en-GB" sz="1200" dirty="0">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239810981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395536" y="137571"/>
            <a:ext cx="8229600" cy="864096"/>
          </a:xfrm>
          <a:solidFill>
            <a:schemeClr val="tx1">
              <a:alpha val="39999"/>
            </a:schemeClr>
          </a:solidFill>
        </p:spPr>
        <p:txBody>
          <a:bodyPr/>
          <a:lstStyle/>
          <a:p>
            <a:pPr algn="l">
              <a:defRPr/>
            </a:pPr>
            <a:r>
              <a:rPr lang="en-US" sz="4000" dirty="0" smtClean="0">
                <a:solidFill>
                  <a:srgbClr val="002060"/>
                </a:solidFill>
                <a:latin typeface="Arial Rounded MT Bold" panose="020F0704030504030204" pitchFamily="34" charset="0"/>
                <a:ea typeface="Times New Roman" charset="0"/>
                <a:cs typeface="Times New Roman" charset="0"/>
              </a:rPr>
              <a:t>RCUK Concordat</a:t>
            </a:r>
          </a:p>
        </p:txBody>
      </p:sp>
      <p:sp>
        <p:nvSpPr>
          <p:cNvPr id="5" name="Content Placeholder 4"/>
          <p:cNvSpPr txBox="1">
            <a:spLocks/>
          </p:cNvSpPr>
          <p:nvPr/>
        </p:nvSpPr>
        <p:spPr bwMode="auto">
          <a:xfrm>
            <a:off x="395536" y="1169368"/>
            <a:ext cx="8229600" cy="5688632"/>
          </a:xfrm>
          <a:prstGeom prst="rect">
            <a:avLst/>
          </a:prstGeom>
          <a:solidFill>
            <a:schemeClr val="tx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baseline="0">
                <a:solidFill>
                  <a:schemeClr val="bg2"/>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baseline="0">
                <a:solidFill>
                  <a:schemeClr val="bg2"/>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baseline="0">
                <a:solidFill>
                  <a:schemeClr val="bg2"/>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baseline="0">
                <a:solidFill>
                  <a:schemeClr val="bg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200"/>
              </a:spcAft>
              <a:buFont typeface="Arial" charset="0"/>
              <a:buNone/>
            </a:pPr>
            <a:r>
              <a:rPr lang="en-GB" sz="2600" dirty="0">
                <a:solidFill>
                  <a:srgbClr val="002060"/>
                </a:solidFill>
                <a:latin typeface="Arial Rounded MT Bold" panose="020F0704030504030204" pitchFamily="34" charset="0"/>
              </a:rPr>
              <a:t>Research Councils UK (RCUK</a:t>
            </a:r>
            <a:r>
              <a:rPr lang="en-GB" sz="2600" dirty="0" smtClean="0">
                <a:solidFill>
                  <a:srgbClr val="002060"/>
                </a:solidFill>
                <a:latin typeface="Arial Rounded MT Bold" panose="020F0704030504030204" pitchFamily="34" charset="0"/>
              </a:rPr>
              <a:t>) </a:t>
            </a:r>
            <a:r>
              <a:rPr lang="en-GB" sz="2600" dirty="0">
                <a:solidFill>
                  <a:srgbClr val="002060"/>
                </a:solidFill>
                <a:latin typeface="Arial Rounded MT Bold" panose="020F0704030504030204" pitchFamily="34" charset="0"/>
              </a:rPr>
              <a:t>published a draft Concordat on Open Research Data </a:t>
            </a:r>
            <a:r>
              <a:rPr lang="en-GB" sz="2600" dirty="0" smtClean="0">
                <a:solidFill>
                  <a:srgbClr val="002060"/>
                </a:solidFill>
                <a:latin typeface="Arial Rounded MT Bold" panose="020F0704030504030204" pitchFamily="34" charset="0"/>
              </a:rPr>
              <a:t>(August </a:t>
            </a:r>
            <a:r>
              <a:rPr lang="en-GB" sz="2600" dirty="0">
                <a:solidFill>
                  <a:srgbClr val="002060"/>
                </a:solidFill>
                <a:latin typeface="Arial Rounded MT Bold" panose="020F0704030504030204" pitchFamily="34" charset="0"/>
              </a:rPr>
              <a:t>2015</a:t>
            </a:r>
            <a:r>
              <a:rPr lang="en-GB" sz="2600" dirty="0" smtClean="0">
                <a:solidFill>
                  <a:srgbClr val="002060"/>
                </a:solidFill>
                <a:latin typeface="Arial Rounded MT Bold" panose="020F0704030504030204" pitchFamily="34" charset="0"/>
              </a:rPr>
              <a:t>):</a:t>
            </a:r>
          </a:p>
          <a:p>
            <a:pPr>
              <a:spcBef>
                <a:spcPts val="0"/>
              </a:spcBef>
              <a:spcAft>
                <a:spcPts val="600"/>
              </a:spcAft>
            </a:pPr>
            <a:endParaRPr lang="en-GB" sz="800" dirty="0" smtClean="0">
              <a:solidFill>
                <a:srgbClr val="002060"/>
              </a:solidFill>
            </a:endParaRPr>
          </a:p>
          <a:p>
            <a:pPr>
              <a:spcBef>
                <a:spcPts val="0"/>
              </a:spcBef>
              <a:spcAft>
                <a:spcPts val="600"/>
              </a:spcAft>
            </a:pPr>
            <a:r>
              <a:rPr lang="en-GB" sz="2000" dirty="0" smtClean="0">
                <a:solidFill>
                  <a:srgbClr val="002060"/>
                </a:solidFill>
                <a:latin typeface="Arial Rounded MT Bold" panose="020F0704030504030204" pitchFamily="34" charset="0"/>
              </a:rPr>
              <a:t>Sets </a:t>
            </a:r>
            <a:r>
              <a:rPr lang="en-GB" sz="2000" dirty="0">
                <a:solidFill>
                  <a:srgbClr val="002060"/>
                </a:solidFill>
                <a:latin typeface="Arial Rounded MT Bold" panose="020F0704030504030204" pitchFamily="34" charset="0"/>
              </a:rPr>
              <a:t>out expectations of good practice in publishing research data </a:t>
            </a:r>
            <a:r>
              <a:rPr lang="en-GB" sz="2000" dirty="0" smtClean="0">
                <a:solidFill>
                  <a:srgbClr val="002060"/>
                </a:solidFill>
                <a:latin typeface="Arial Rounded MT Bold" panose="020F0704030504030204" pitchFamily="34" charset="0"/>
              </a:rPr>
              <a:t>openly</a:t>
            </a:r>
          </a:p>
          <a:p>
            <a:pPr>
              <a:spcBef>
                <a:spcPts val="0"/>
              </a:spcBef>
              <a:spcAft>
                <a:spcPts val="600"/>
              </a:spcAft>
            </a:pPr>
            <a:endParaRPr lang="en-GB" sz="800" dirty="0" smtClean="0">
              <a:solidFill>
                <a:srgbClr val="002060"/>
              </a:solidFill>
              <a:latin typeface="Arial Rounded MT Bold" panose="020F0704030504030204" pitchFamily="34" charset="0"/>
            </a:endParaRPr>
          </a:p>
          <a:p>
            <a:pPr>
              <a:spcBef>
                <a:spcPts val="0"/>
              </a:spcBef>
              <a:spcAft>
                <a:spcPts val="600"/>
              </a:spcAft>
            </a:pPr>
            <a:r>
              <a:rPr lang="en-GB" sz="2000" dirty="0" smtClean="0">
                <a:solidFill>
                  <a:srgbClr val="002060"/>
                </a:solidFill>
                <a:latin typeface="Arial Rounded MT Bold" panose="020F0704030504030204" pitchFamily="34" charset="0"/>
              </a:rPr>
              <a:t>Lists </a:t>
            </a:r>
            <a:r>
              <a:rPr lang="en-GB" sz="2000" dirty="0">
                <a:solidFill>
                  <a:srgbClr val="002060"/>
                </a:solidFill>
                <a:latin typeface="Arial Rounded MT Bold" panose="020F0704030504030204" pitchFamily="34" charset="0"/>
              </a:rPr>
              <a:t>10 principles on working with research data</a:t>
            </a:r>
            <a:r>
              <a:rPr lang="en-GB" sz="2000" dirty="0" smtClean="0">
                <a:solidFill>
                  <a:srgbClr val="002060"/>
                </a:solidFill>
                <a:latin typeface="Arial Rounded MT Bold" panose="020F0704030504030204" pitchFamily="34" charset="0"/>
              </a:rPr>
              <a:t>.</a:t>
            </a:r>
          </a:p>
          <a:p>
            <a:pPr>
              <a:spcBef>
                <a:spcPts val="0"/>
              </a:spcBef>
              <a:spcAft>
                <a:spcPts val="600"/>
              </a:spcAft>
            </a:pPr>
            <a:endParaRPr lang="en-GB" sz="800" dirty="0">
              <a:solidFill>
                <a:srgbClr val="002060"/>
              </a:solidFill>
              <a:latin typeface="Arial Rounded MT Bold" panose="020F0704030504030204" pitchFamily="34" charset="0"/>
              <a:ea typeface="MS PGothic" pitchFamily="34" charset="-128"/>
              <a:cs typeface="Times New Roman" pitchFamily="18" charset="0"/>
            </a:endParaRPr>
          </a:p>
          <a:p>
            <a:pPr>
              <a:spcBef>
                <a:spcPts val="0"/>
              </a:spcBef>
              <a:spcAft>
                <a:spcPts val="600"/>
              </a:spcAft>
            </a:pPr>
            <a:r>
              <a:rPr lang="en-GB" sz="2000" dirty="0">
                <a:solidFill>
                  <a:srgbClr val="002060"/>
                </a:solidFill>
                <a:latin typeface="Arial Rounded MT Bold" panose="020F0704030504030204" pitchFamily="34" charset="0"/>
                <a:ea typeface="MS PGothic" pitchFamily="34" charset="-128"/>
                <a:cs typeface="Times New Roman" pitchFamily="18" charset="0"/>
              </a:rPr>
              <a:t>Applies to all fields of research</a:t>
            </a:r>
            <a:r>
              <a:rPr lang="en-GB" sz="2000" dirty="0" smtClean="0">
                <a:solidFill>
                  <a:srgbClr val="002060"/>
                </a:solidFill>
                <a:latin typeface="Arial Rounded MT Bold" panose="020F0704030504030204" pitchFamily="34" charset="0"/>
                <a:ea typeface="MS PGothic" pitchFamily="34" charset="-128"/>
                <a:cs typeface="Times New Roman" pitchFamily="18" charset="0"/>
              </a:rPr>
              <a:t>.</a:t>
            </a:r>
          </a:p>
          <a:p>
            <a:pPr>
              <a:spcBef>
                <a:spcPts val="0"/>
              </a:spcBef>
              <a:spcAft>
                <a:spcPts val="600"/>
              </a:spcAft>
            </a:pPr>
            <a:endParaRPr lang="en-GB" sz="800" dirty="0">
              <a:solidFill>
                <a:srgbClr val="002060"/>
              </a:solidFill>
              <a:latin typeface="Arial Rounded MT Bold" panose="020F0704030504030204" pitchFamily="34" charset="0"/>
              <a:ea typeface="MS PGothic" pitchFamily="34" charset="-128"/>
              <a:cs typeface="Times New Roman" pitchFamily="18" charset="0"/>
            </a:endParaRPr>
          </a:p>
          <a:p>
            <a:pPr>
              <a:spcBef>
                <a:spcPts val="0"/>
              </a:spcBef>
              <a:spcAft>
                <a:spcPts val="600"/>
              </a:spcAft>
            </a:pPr>
            <a:r>
              <a:rPr lang="en-GB" sz="2000" dirty="0">
                <a:solidFill>
                  <a:srgbClr val="002060"/>
                </a:solidFill>
                <a:latin typeface="Arial Rounded MT Bold" panose="020F0704030504030204" pitchFamily="34" charset="0"/>
              </a:rPr>
              <a:t>Emphasises </a:t>
            </a:r>
            <a:r>
              <a:rPr lang="en-GB" sz="2000" dirty="0" smtClean="0">
                <a:solidFill>
                  <a:srgbClr val="002060"/>
                </a:solidFill>
                <a:latin typeface="Arial Rounded MT Bold" panose="020F0704030504030204" pitchFamily="34" charset="0"/>
              </a:rPr>
              <a:t>stakeholder responsibility </a:t>
            </a:r>
            <a:r>
              <a:rPr lang="en-GB" sz="2000" dirty="0">
                <a:solidFill>
                  <a:srgbClr val="002060"/>
                </a:solidFill>
                <a:latin typeface="Arial Rounded MT Bold" panose="020F0704030504030204" pitchFamily="34" charset="0"/>
              </a:rPr>
              <a:t>and </a:t>
            </a:r>
            <a:r>
              <a:rPr lang="en-GB" sz="2000" dirty="0" smtClean="0">
                <a:solidFill>
                  <a:srgbClr val="002060"/>
                </a:solidFill>
                <a:latin typeface="Arial Rounded MT Bold" panose="020F0704030504030204" pitchFamily="34" charset="0"/>
              </a:rPr>
              <a:t>accountability (institution, researcher, funder)</a:t>
            </a:r>
          </a:p>
          <a:p>
            <a:pPr>
              <a:spcBef>
                <a:spcPts val="0"/>
              </a:spcBef>
              <a:spcAft>
                <a:spcPts val="600"/>
              </a:spcAft>
            </a:pPr>
            <a:endParaRPr lang="en-GB" sz="800" dirty="0" smtClean="0">
              <a:solidFill>
                <a:srgbClr val="002060"/>
              </a:solidFill>
              <a:latin typeface="Arial Rounded MT Bold" panose="020F0704030504030204" pitchFamily="34" charset="0"/>
            </a:endParaRPr>
          </a:p>
          <a:p>
            <a:pPr>
              <a:spcBef>
                <a:spcPts val="0"/>
              </a:spcBef>
              <a:spcAft>
                <a:spcPts val="600"/>
              </a:spcAft>
            </a:pPr>
            <a:r>
              <a:rPr lang="en-GB" sz="2000" dirty="0" smtClean="0">
                <a:solidFill>
                  <a:srgbClr val="002060"/>
                </a:solidFill>
                <a:latin typeface="Arial Rounded MT Bold" panose="020F0704030504030204" pitchFamily="34" charset="0"/>
              </a:rPr>
              <a:t>Recognises </a:t>
            </a:r>
            <a:r>
              <a:rPr lang="en-GB" sz="2000" dirty="0">
                <a:solidFill>
                  <a:srgbClr val="002060"/>
                </a:solidFill>
                <a:latin typeface="Arial Rounded MT Bold" panose="020F0704030504030204" pitchFamily="34" charset="0"/>
              </a:rPr>
              <a:t>the autonomy of researchers</a:t>
            </a:r>
            <a:r>
              <a:rPr lang="en-GB" sz="2000" dirty="0" smtClean="0">
                <a:solidFill>
                  <a:srgbClr val="002060"/>
                </a:solidFill>
                <a:latin typeface="Arial Rounded MT Bold" panose="020F0704030504030204" pitchFamily="34" charset="0"/>
              </a:rPr>
              <a:t>.</a:t>
            </a:r>
          </a:p>
          <a:p>
            <a:pPr>
              <a:spcBef>
                <a:spcPts val="0"/>
              </a:spcBef>
              <a:spcAft>
                <a:spcPts val="600"/>
              </a:spcAft>
            </a:pPr>
            <a:endParaRPr lang="en-GB" sz="800" dirty="0">
              <a:solidFill>
                <a:srgbClr val="002060"/>
              </a:solidFill>
              <a:latin typeface="Arial Rounded MT Bold" panose="020F0704030504030204" pitchFamily="34" charset="0"/>
            </a:endParaRPr>
          </a:p>
          <a:p>
            <a:pPr>
              <a:spcBef>
                <a:spcPts val="0"/>
              </a:spcBef>
              <a:spcAft>
                <a:spcPts val="600"/>
              </a:spcAft>
            </a:pPr>
            <a:r>
              <a:rPr lang="en-GB" sz="2000" dirty="0">
                <a:solidFill>
                  <a:srgbClr val="002060"/>
                </a:solidFill>
                <a:latin typeface="Arial Rounded MT Bold" panose="020F0704030504030204" pitchFamily="34" charset="0"/>
              </a:rPr>
              <a:t>Complements existing frameworks.</a:t>
            </a:r>
          </a:p>
          <a:p>
            <a:pPr>
              <a:spcBef>
                <a:spcPts val="0"/>
              </a:spcBef>
              <a:spcAft>
                <a:spcPts val="600"/>
              </a:spcAft>
            </a:pPr>
            <a:endParaRPr lang="en-GB" sz="1400" dirty="0" smtClean="0">
              <a:solidFill>
                <a:srgbClr val="1F497D"/>
              </a:solidFill>
              <a:ea typeface="MS PGothic" pitchFamily="34" charset="-128"/>
              <a:cs typeface="Times New Roman" pitchFamily="18" charset="0"/>
            </a:endParaRPr>
          </a:p>
          <a:p>
            <a:pPr marL="0" indent="0">
              <a:spcBef>
                <a:spcPts val="0"/>
              </a:spcBef>
              <a:spcAft>
                <a:spcPts val="600"/>
              </a:spcAft>
              <a:buNone/>
            </a:pPr>
            <a:endParaRPr lang="en-GB" sz="1400" dirty="0" smtClean="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endParaRPr lang="en-GB" sz="1400" dirty="0" smtClean="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endParaRPr lang="en-GB" sz="1400" dirty="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endParaRPr lang="en-GB" sz="1400" dirty="0" smtClean="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endParaRPr lang="en-GB" sz="1400" dirty="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endParaRPr lang="en-GB" sz="1400" dirty="0" smtClean="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endParaRPr lang="en-GB" sz="1400" dirty="0" smtClean="0">
              <a:solidFill>
                <a:srgbClr val="1F497D"/>
              </a:solidFill>
              <a:ea typeface="MS PGothic" pitchFamily="34" charset="-128"/>
              <a:cs typeface="Times New Roman" pitchFamily="18" charset="0"/>
            </a:endParaRPr>
          </a:p>
          <a:p>
            <a:pPr marL="0" indent="0">
              <a:spcBef>
                <a:spcPts val="0"/>
              </a:spcBef>
              <a:spcAft>
                <a:spcPts val="600"/>
              </a:spcAft>
              <a:buFont typeface="Arial" charset="0"/>
              <a:buNone/>
            </a:pPr>
            <a:r>
              <a:rPr lang="en-GB" sz="1400" dirty="0">
                <a:solidFill>
                  <a:srgbClr val="1F497D"/>
                </a:solidFill>
                <a:ea typeface="MS PGothic" pitchFamily="34" charset="-128"/>
                <a:cs typeface="Times New Roman" pitchFamily="18" charset="0"/>
                <a:hlinkClick r:id="rId3"/>
              </a:rPr>
              <a:t>http://</a:t>
            </a:r>
            <a:r>
              <a:rPr lang="en-GB" sz="1400" dirty="0" smtClean="0">
                <a:solidFill>
                  <a:srgbClr val="1F497D"/>
                </a:solidFill>
                <a:ea typeface="MS PGothic" pitchFamily="34" charset="-128"/>
                <a:cs typeface="Times New Roman" pitchFamily="18" charset="0"/>
                <a:hlinkClick r:id="rId3"/>
              </a:rPr>
              <a:t>www.rcuk.ac.uk/RCUK-prod/assets/documents/documents/ConcordatOpenResearchData.pdf</a:t>
            </a:r>
            <a:r>
              <a:rPr lang="en-GB" sz="1400" dirty="0" smtClean="0">
                <a:solidFill>
                  <a:srgbClr val="1F497D"/>
                </a:solidFill>
                <a:ea typeface="MS PGothic" pitchFamily="34" charset="-128"/>
                <a:cs typeface="Times New Roman" pitchFamily="18" charset="0"/>
              </a:rPr>
              <a:t> </a:t>
            </a:r>
            <a:endParaRPr lang="en-GB" sz="1400" dirty="0">
              <a:solidFill>
                <a:srgbClr val="1F497D"/>
              </a:solidFill>
              <a:ea typeface="MS PGothic" pitchFamily="34" charset="-128"/>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32613253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323528" y="404664"/>
            <a:ext cx="8229600" cy="1143000"/>
          </a:xfrm>
          <a:solidFill>
            <a:schemeClr val="tx1">
              <a:alpha val="39999"/>
            </a:schemeClr>
          </a:solidFill>
        </p:spPr>
        <p:txBody>
          <a:bodyPr/>
          <a:lstStyle/>
          <a:p>
            <a:pPr algn="l"/>
            <a:r>
              <a:rPr lang="en-GB" sz="4000" dirty="0" smtClean="0">
                <a:solidFill>
                  <a:srgbClr val="002060"/>
                </a:solidFill>
                <a:latin typeface="Arial Rounded MT Bold" panose="020F0704030504030204" pitchFamily="34" charset="0"/>
              </a:rPr>
              <a:t>University </a:t>
            </a:r>
            <a:r>
              <a:rPr lang="en-GB" sz="4000" dirty="0">
                <a:solidFill>
                  <a:srgbClr val="002060"/>
                </a:solidFill>
                <a:latin typeface="Arial Rounded MT Bold" panose="020F0704030504030204" pitchFamily="34" charset="0"/>
              </a:rPr>
              <a:t>of </a:t>
            </a:r>
            <a:r>
              <a:rPr lang="en-GB" sz="4000" dirty="0" smtClean="0">
                <a:solidFill>
                  <a:srgbClr val="002060"/>
                </a:solidFill>
                <a:latin typeface="Arial Rounded MT Bold" panose="020F0704030504030204" pitchFamily="34" charset="0"/>
              </a:rPr>
              <a:t>Edinburgh’s RDM Policy requirements</a:t>
            </a:r>
            <a:endParaRPr lang="en-GB" sz="4000" dirty="0">
              <a:solidFill>
                <a:srgbClr val="002060"/>
              </a:solidFill>
              <a:latin typeface="Arial Rounded MT Bold" panose="020F0704030504030204" pitchFamily="34" charset="0"/>
            </a:endParaRPr>
          </a:p>
        </p:txBody>
      </p:sp>
      <p:sp>
        <p:nvSpPr>
          <p:cNvPr id="3" name="Content Placeholder 4"/>
          <p:cNvSpPr>
            <a:spLocks noGrp="1"/>
          </p:cNvSpPr>
          <p:nvPr>
            <p:ph idx="1"/>
          </p:nvPr>
        </p:nvSpPr>
        <p:spPr>
          <a:xfrm>
            <a:off x="408031" y="1700808"/>
            <a:ext cx="8496944" cy="4525963"/>
          </a:xfrm>
          <a:solidFill>
            <a:schemeClr val="tx1">
              <a:alpha val="59999"/>
            </a:schemeClr>
          </a:solidFill>
        </p:spPr>
        <p:txBody>
          <a:bodyPr/>
          <a:lstStyle/>
          <a:p>
            <a:pPr lvl="0">
              <a:spcBef>
                <a:spcPts val="2400"/>
              </a:spcBef>
              <a:spcAft>
                <a:spcPts val="600"/>
              </a:spcAft>
              <a:buFont typeface="+mj-lt"/>
              <a:buAutoNum type="arabicPeriod" startAt="2"/>
            </a:pPr>
            <a:endParaRPr lang="en-US" sz="1800" dirty="0" smtClean="0">
              <a:solidFill>
                <a:srgbClr val="002060"/>
              </a:solidFill>
            </a:endParaRPr>
          </a:p>
          <a:p>
            <a:pPr lvl="0">
              <a:buFont typeface="+mj-lt"/>
              <a:buAutoNum type="arabicPeriod"/>
            </a:pPr>
            <a:r>
              <a:rPr lang="en-US" sz="1800" dirty="0">
                <a:solidFill>
                  <a:srgbClr val="002060"/>
                </a:solidFill>
                <a:latin typeface="Arial Rounded MT Bold" panose="020F0704030504030204" pitchFamily="34" charset="0"/>
              </a:rPr>
              <a:t>Research data will be managed to the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highest </a:t>
            </a:r>
            <a:r>
              <a:rPr lang="en-US" sz="1800" dirty="0">
                <a:solidFill>
                  <a:srgbClr val="002060"/>
                </a:solidFill>
                <a:latin typeface="Arial Rounded MT Bold" panose="020F0704030504030204" pitchFamily="34" charset="0"/>
              </a:rPr>
              <a:t>standards throughout the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research data </a:t>
            </a:r>
            <a:r>
              <a:rPr lang="en-US" sz="1800" dirty="0">
                <a:solidFill>
                  <a:srgbClr val="002060"/>
                </a:solidFill>
                <a:latin typeface="Arial Rounded MT Bold" panose="020F0704030504030204" pitchFamily="34" charset="0"/>
              </a:rPr>
              <a:t>lifecycle as part of the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University’s commitment </a:t>
            </a:r>
            <a:r>
              <a:rPr lang="en-US" sz="1800" dirty="0">
                <a:solidFill>
                  <a:srgbClr val="002060"/>
                </a:solidFill>
                <a:latin typeface="Arial Rounded MT Bold" panose="020F0704030504030204" pitchFamily="34" charset="0"/>
              </a:rPr>
              <a:t>to research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excellence</a:t>
            </a:r>
            <a:r>
              <a:rPr lang="en-US" sz="1800" dirty="0">
                <a:solidFill>
                  <a:srgbClr val="002060"/>
                </a:solidFill>
                <a:latin typeface="Arial Rounded MT Bold" panose="020F0704030504030204" pitchFamily="34" charset="0"/>
              </a:rPr>
              <a:t>. </a:t>
            </a:r>
            <a:endParaRPr lang="en-GB" sz="1800" dirty="0">
              <a:solidFill>
                <a:srgbClr val="002060"/>
              </a:solidFill>
              <a:latin typeface="Arial Rounded MT Bold" panose="020F0704030504030204" pitchFamily="34" charset="0"/>
            </a:endParaRPr>
          </a:p>
          <a:p>
            <a:pPr lvl="0">
              <a:spcBef>
                <a:spcPts val="600"/>
              </a:spcBef>
              <a:spcAft>
                <a:spcPts val="600"/>
              </a:spcAft>
              <a:buFont typeface="+mj-lt"/>
              <a:buAutoNum type="arabicPeriod" startAt="2"/>
            </a:pPr>
            <a:r>
              <a:rPr lang="en-US" sz="1800" dirty="0" smtClean="0">
                <a:solidFill>
                  <a:srgbClr val="002060"/>
                </a:solidFill>
                <a:latin typeface="Arial Rounded MT Bold" panose="020F0704030504030204" pitchFamily="34" charset="0"/>
              </a:rPr>
              <a:t>All </a:t>
            </a:r>
            <a:r>
              <a:rPr lang="en-US" sz="1800" dirty="0">
                <a:solidFill>
                  <a:srgbClr val="002060"/>
                </a:solidFill>
                <a:latin typeface="Arial Rounded MT Bold" panose="020F0704030504030204" pitchFamily="34" charset="0"/>
              </a:rPr>
              <a:t>new research </a:t>
            </a:r>
            <a:r>
              <a:rPr lang="en-US" sz="1800" dirty="0" smtClean="0">
                <a:solidFill>
                  <a:srgbClr val="002060"/>
                </a:solidFill>
                <a:latin typeface="Arial Rounded MT Bold" panose="020F0704030504030204" pitchFamily="34" charset="0"/>
              </a:rPr>
              <a:t>proposals must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include research </a:t>
            </a:r>
            <a:r>
              <a:rPr lang="en-US" sz="1800" dirty="0">
                <a:solidFill>
                  <a:srgbClr val="002060"/>
                </a:solidFill>
                <a:latin typeface="Arial Rounded MT Bold" panose="020F0704030504030204" pitchFamily="34" charset="0"/>
              </a:rPr>
              <a:t>data management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plans… </a:t>
            </a:r>
          </a:p>
          <a:p>
            <a:pPr lvl="0">
              <a:spcBef>
                <a:spcPts val="600"/>
              </a:spcBef>
              <a:spcAft>
                <a:spcPts val="600"/>
              </a:spcAft>
              <a:buFont typeface="+mj-lt"/>
              <a:buAutoNum type="arabicPeriod" startAt="7"/>
            </a:pPr>
            <a:r>
              <a:rPr lang="en-US" sz="1800" dirty="0" smtClean="0">
                <a:solidFill>
                  <a:srgbClr val="002060"/>
                </a:solidFill>
                <a:latin typeface="Arial Rounded MT Bold" panose="020F0704030504030204" pitchFamily="34" charset="0"/>
              </a:rPr>
              <a:t>Research </a:t>
            </a:r>
            <a:r>
              <a:rPr lang="en-US" sz="1800" dirty="0">
                <a:solidFill>
                  <a:srgbClr val="002060"/>
                </a:solidFill>
                <a:latin typeface="Arial Rounded MT Bold" panose="020F0704030504030204" pitchFamily="34" charset="0"/>
              </a:rPr>
              <a:t>data management plans must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ensure that </a:t>
            </a:r>
            <a:r>
              <a:rPr lang="en-US" sz="1800" dirty="0">
                <a:solidFill>
                  <a:srgbClr val="002060"/>
                </a:solidFill>
                <a:latin typeface="Arial Rounded MT Bold" panose="020F0704030504030204" pitchFamily="34" charset="0"/>
              </a:rPr>
              <a:t>research data are available </a:t>
            </a:r>
            <a:r>
              <a:rPr lang="en-US" sz="1800" dirty="0" smtClean="0">
                <a:solidFill>
                  <a:srgbClr val="002060"/>
                </a:solidFill>
                <a:latin typeface="Arial Rounded MT Bold" panose="020F0704030504030204" pitchFamily="34" charset="0"/>
              </a:rPr>
              <a:t/>
            </a:r>
            <a:br>
              <a:rPr lang="en-US" sz="1800"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for </a:t>
            </a:r>
            <a:r>
              <a:rPr lang="en-US" sz="1800" dirty="0">
                <a:solidFill>
                  <a:srgbClr val="002060"/>
                </a:solidFill>
                <a:latin typeface="Arial Rounded MT Bold" panose="020F0704030504030204" pitchFamily="34" charset="0"/>
              </a:rPr>
              <a:t>access and re-use where </a:t>
            </a:r>
            <a:r>
              <a:rPr lang="en-US" sz="1800" dirty="0" smtClean="0">
                <a:solidFill>
                  <a:srgbClr val="002060"/>
                </a:solidFill>
                <a:latin typeface="Arial Rounded MT Bold" panose="020F0704030504030204" pitchFamily="34" charset="0"/>
              </a:rPr>
              <a:t>appropriate</a:t>
            </a:r>
            <a:r>
              <a:rPr lang="en-US" sz="1900" dirty="0" smtClean="0">
                <a:solidFill>
                  <a:srgbClr val="002060"/>
                </a:solidFill>
              </a:rPr>
              <a:t>…</a:t>
            </a:r>
            <a:endParaRPr lang="en-GB" sz="1900" dirty="0">
              <a:solidFill>
                <a:srgbClr val="002060"/>
              </a:solidFill>
            </a:endParaRPr>
          </a:p>
          <a:p>
            <a:pPr marL="0" indent="0" defTabSz="914400" eaLnBrk="1" fontAlgn="auto" hangingPunct="1">
              <a:spcBef>
                <a:spcPts val="600"/>
              </a:spcBef>
              <a:spcAft>
                <a:spcPts val="600"/>
              </a:spcAft>
              <a:buNone/>
            </a:pPr>
            <a:endParaRPr lang="en-GB" sz="1400" dirty="0" smtClean="0">
              <a:solidFill>
                <a:srgbClr val="002060"/>
              </a:solidFill>
              <a:latin typeface="Calibri"/>
              <a:ea typeface="MS PGothic" pitchFamily="34" charset="-128"/>
              <a:cs typeface="Times New Roman" pitchFamily="18" charset="0"/>
              <a:hlinkClick r:id="rId3"/>
            </a:endParaRPr>
          </a:p>
          <a:p>
            <a:pPr marL="0" indent="0" defTabSz="914400" eaLnBrk="1" fontAlgn="auto" hangingPunct="1">
              <a:spcBef>
                <a:spcPts val="600"/>
              </a:spcBef>
              <a:spcAft>
                <a:spcPts val="600"/>
              </a:spcAft>
              <a:buNone/>
            </a:pPr>
            <a:r>
              <a:rPr lang="en-GB" sz="1200" dirty="0" smtClean="0">
                <a:solidFill>
                  <a:schemeClr val="bg1"/>
                </a:solidFill>
                <a:latin typeface="Arial Rounded MT Bold" panose="020F0704030504030204" pitchFamily="34" charset="0"/>
                <a:ea typeface="MS PGothic" pitchFamily="34" charset="-128"/>
                <a:cs typeface="Times New Roman" pitchFamily="18" charset="0"/>
                <a:hlinkClick r:id="rId3"/>
              </a:rPr>
              <a:t>http</a:t>
            </a:r>
            <a:r>
              <a:rPr lang="en-GB" sz="1200" dirty="0">
                <a:solidFill>
                  <a:schemeClr val="bg1"/>
                </a:solidFill>
                <a:latin typeface="Arial Rounded MT Bold" panose="020F0704030504030204" pitchFamily="34" charset="0"/>
                <a:ea typeface="MS PGothic" pitchFamily="34" charset="-128"/>
                <a:cs typeface="Times New Roman" pitchFamily="18" charset="0"/>
                <a:hlinkClick r:id="rId3"/>
              </a:rPr>
              <a:t>://</a:t>
            </a:r>
            <a:r>
              <a:rPr lang="en-GB" sz="1200" dirty="0" smtClean="0">
                <a:solidFill>
                  <a:schemeClr val="bg1"/>
                </a:solidFill>
                <a:latin typeface="Arial Rounded MT Bold" panose="020F0704030504030204" pitchFamily="34" charset="0"/>
                <a:ea typeface="MS PGothic" pitchFamily="34" charset="-128"/>
                <a:cs typeface="Times New Roman" pitchFamily="18" charset="0"/>
                <a:hlinkClick r:id="rId3"/>
              </a:rPr>
              <a:t>www.ed.ac.uk/schools-departments/information-services/about/policies-and-regulations/research-data-policy</a:t>
            </a:r>
            <a:r>
              <a:rPr lang="en-GB" sz="1200" dirty="0" smtClean="0">
                <a:solidFill>
                  <a:schemeClr val="bg1"/>
                </a:solidFill>
                <a:latin typeface="Arial Rounded MT Bold" panose="020F0704030504030204" pitchFamily="34" charset="0"/>
                <a:ea typeface="MS PGothic" pitchFamily="34" charset="-128"/>
                <a:cs typeface="Times New Roman" pitchFamily="18" charset="0"/>
              </a:rPr>
              <a:t> </a:t>
            </a:r>
            <a:endParaRPr lang="en-GB" sz="1200" dirty="0">
              <a:solidFill>
                <a:schemeClr val="bg1"/>
              </a:solidFill>
              <a:latin typeface="Arial Rounded MT Bold" panose="020F0704030504030204" pitchFamily="34" charset="0"/>
              <a:ea typeface="MS PGothic" pitchFamily="34" charset="-128"/>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210" y="2060848"/>
            <a:ext cx="3245006" cy="3468799"/>
          </a:xfrm>
          <a:prstGeom prst="rect">
            <a:avLst/>
          </a:prstGeom>
        </p:spPr>
      </p:pic>
    </p:spTree>
    <p:extLst>
      <p:ext uri="{BB962C8B-B14F-4D97-AF65-F5344CB8AC3E}">
        <p14:creationId xmlns:p14="http://schemas.microsoft.com/office/powerpoint/2010/main" val="302419897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916832"/>
            <a:ext cx="7772400" cy="2304256"/>
          </a:xfrm>
        </p:spPr>
        <p:txBody>
          <a:bodyPr/>
          <a:lstStyle/>
          <a:p>
            <a:pPr algn="l"/>
            <a:r>
              <a:rPr lang="en-GB" sz="4000" dirty="0" smtClean="0">
                <a:solidFill>
                  <a:schemeClr val="tx1"/>
                </a:solidFill>
                <a:latin typeface="Arial Rounded MT Bold" panose="020F0704030504030204" pitchFamily="34" charset="0"/>
              </a:rPr>
              <a:t>Research Data Service at the University of Edinburgh</a:t>
            </a:r>
            <a:endParaRPr lang="en-GB" sz="4000" dirty="0">
              <a:solidFill>
                <a:schemeClr val="tx1"/>
              </a:solidFill>
              <a:latin typeface="Arial Rounded MT Bold" panose="020F07040305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31594307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457200" y="274638"/>
            <a:ext cx="8229600" cy="778098"/>
          </a:xfrm>
          <a:noFill/>
        </p:spPr>
        <p:txBody>
          <a:bodyPr/>
          <a:lstStyle/>
          <a:p>
            <a:pPr>
              <a:defRPr/>
            </a:pPr>
            <a:r>
              <a:rPr lang="en-US" sz="3600" dirty="0" smtClean="0">
                <a:solidFill>
                  <a:schemeClr val="bg2">
                    <a:lumMod val="75000"/>
                  </a:schemeClr>
                </a:solidFill>
                <a:latin typeface="Arial Rounded MT Bold" panose="020F0704030504030204" pitchFamily="34" charset="0"/>
                <a:ea typeface="Times New Roman" charset="0"/>
                <a:cs typeface="Times New Roman" charset="0"/>
              </a:rPr>
              <a:t>Implementation: RDM Roadmap</a:t>
            </a:r>
          </a:p>
        </p:txBody>
      </p:sp>
      <p:sp>
        <p:nvSpPr>
          <p:cNvPr id="3" name="Content Placeholder 4"/>
          <p:cNvSpPr>
            <a:spLocks noGrp="1"/>
          </p:cNvSpPr>
          <p:nvPr>
            <p:ph idx="1"/>
          </p:nvPr>
        </p:nvSpPr>
        <p:spPr>
          <a:xfrm>
            <a:off x="539552" y="1124744"/>
            <a:ext cx="8280920" cy="4392489"/>
          </a:xfrm>
          <a:noFill/>
        </p:spPr>
        <p:txBody>
          <a:bodyPr/>
          <a:lstStyle/>
          <a:p>
            <a:pPr lvl="0">
              <a:spcBef>
                <a:spcPts val="0"/>
              </a:spcBef>
              <a:spcAft>
                <a:spcPts val="600"/>
              </a:spcAft>
              <a:buFont typeface="+mj-lt"/>
              <a:buAutoNum type="arabicPeriod" startAt="2"/>
            </a:pPr>
            <a:endParaRPr lang="en-US" sz="2000" dirty="0" smtClean="0">
              <a:solidFill>
                <a:schemeClr val="tx2">
                  <a:lumMod val="75000"/>
                </a:schemeClr>
              </a:solidFill>
            </a:endParaRPr>
          </a:p>
          <a:p>
            <a:pPr marL="0" lvl="0" indent="0">
              <a:spcBef>
                <a:spcPts val="600"/>
              </a:spcBef>
              <a:spcAft>
                <a:spcPts val="600"/>
              </a:spcAft>
              <a:buNone/>
            </a:pPr>
            <a:endParaRPr lang="en-GB" sz="2000" dirty="0"/>
          </a:p>
          <a:p>
            <a:pPr marL="282575" lvl="0" indent="-282575" defTabSz="914400" eaLnBrk="1" fontAlgn="auto" hangingPunct="1">
              <a:spcBef>
                <a:spcPts val="2000"/>
              </a:spcBef>
              <a:spcAft>
                <a:spcPts val="0"/>
              </a:spcAft>
              <a:buNone/>
            </a:pPr>
            <a:endParaRPr lang="en-GB" sz="1800" dirty="0">
              <a:solidFill>
                <a:schemeClr val="bg1"/>
              </a:solidFill>
              <a:latin typeface="Calibri"/>
              <a:ea typeface="MS PGothic" pitchFamily="34" charset="-128"/>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903" y="1300780"/>
            <a:ext cx="5113463" cy="3238781"/>
          </a:xfrm>
          <a:prstGeom prst="rect">
            <a:avLst/>
          </a:prstGeom>
        </p:spPr>
      </p:pic>
      <p:sp>
        <p:nvSpPr>
          <p:cNvPr id="5" name="TextBox 4"/>
          <p:cNvSpPr txBox="1"/>
          <p:nvPr/>
        </p:nvSpPr>
        <p:spPr>
          <a:xfrm>
            <a:off x="971600" y="4929083"/>
            <a:ext cx="7644978" cy="584775"/>
          </a:xfrm>
          <a:prstGeom prst="rect">
            <a:avLst/>
          </a:prstGeom>
          <a:noFill/>
        </p:spPr>
        <p:txBody>
          <a:bodyPr wrap="none" rtlCol="0">
            <a:spAutoFit/>
          </a:bodyPr>
          <a:lstStyle/>
          <a:p>
            <a:r>
              <a:rPr lang="en-GB" dirty="0">
                <a:solidFill>
                  <a:srgbClr val="002060"/>
                </a:solidFill>
                <a:latin typeface="Arial Rounded MT Bold" panose="020F0704030504030204" pitchFamily="34" charset="0"/>
                <a:cs typeface="Arial" pitchFamily="34" charset="0"/>
              </a:rPr>
              <a:t>Research Data Management Roadmap to implement the </a:t>
            </a:r>
            <a:r>
              <a:rPr lang="en-GB" dirty="0" smtClean="0">
                <a:solidFill>
                  <a:srgbClr val="002060"/>
                </a:solidFill>
                <a:latin typeface="Arial Rounded MT Bold" panose="020F0704030504030204" pitchFamily="34" charset="0"/>
                <a:cs typeface="Arial" pitchFamily="34" charset="0"/>
              </a:rPr>
              <a:t>policy (v.2)</a:t>
            </a:r>
            <a:endParaRPr lang="en-GB" dirty="0">
              <a:solidFill>
                <a:srgbClr val="002060"/>
              </a:solidFill>
              <a:latin typeface="Arial Rounded MT Bold" panose="020F0704030504030204" pitchFamily="34" charset="0"/>
              <a:cs typeface="Arial" pitchFamily="34" charset="0"/>
            </a:endParaRPr>
          </a:p>
          <a:p>
            <a:r>
              <a:rPr lang="en-GB" sz="1400" dirty="0">
                <a:latin typeface="Arial Rounded MT Bold" panose="020F0704030504030204" pitchFamily="34" charset="0"/>
                <a:hlinkClick r:id="rId4"/>
              </a:rPr>
              <a:t>http://</a:t>
            </a:r>
            <a:r>
              <a:rPr lang="en-GB" sz="1400" dirty="0" smtClean="0">
                <a:latin typeface="Arial Rounded MT Bold" panose="020F0704030504030204" pitchFamily="34" charset="0"/>
                <a:hlinkClick r:id="rId4"/>
              </a:rPr>
              <a:t>www.ed.ac.uk/information-services/about/strategy-planning/rdm-roadmap</a:t>
            </a:r>
            <a:r>
              <a:rPr lang="en-GB" sz="1400" dirty="0" smtClean="0">
                <a:latin typeface="Arial Rounded MT Bold" panose="020F0704030504030204" pitchFamily="34" charset="0"/>
              </a:rPr>
              <a:t> </a:t>
            </a:r>
            <a:endParaRPr lang="en-GB" sz="1400" dirty="0">
              <a:latin typeface="Arial Rounded MT Bold" panose="020F070403050403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369191699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528889" y="201372"/>
            <a:ext cx="8229600" cy="778098"/>
          </a:xfrm>
          <a:noFill/>
        </p:spPr>
        <p:txBody>
          <a:bodyPr/>
          <a:lstStyle/>
          <a:p>
            <a:pPr>
              <a:defRPr/>
            </a:pPr>
            <a:r>
              <a:rPr lang="en-US" dirty="0" smtClean="0">
                <a:solidFill>
                  <a:schemeClr val="bg2">
                    <a:lumMod val="75000"/>
                  </a:schemeClr>
                </a:solidFill>
                <a:latin typeface="Arial Rounded MT Bold" panose="020F0704030504030204" pitchFamily="34" charset="0"/>
                <a:ea typeface="Times New Roman" charset="0"/>
                <a:cs typeface="Times New Roman" charset="0"/>
              </a:rPr>
              <a:t>Research data services</a:t>
            </a:r>
          </a:p>
        </p:txBody>
      </p:sp>
      <p:sp>
        <p:nvSpPr>
          <p:cNvPr id="3" name="Content Placeholder 4"/>
          <p:cNvSpPr>
            <a:spLocks noGrp="1"/>
          </p:cNvSpPr>
          <p:nvPr>
            <p:ph idx="1"/>
          </p:nvPr>
        </p:nvSpPr>
        <p:spPr>
          <a:xfrm>
            <a:off x="457200" y="1124744"/>
            <a:ext cx="8229600" cy="4392489"/>
          </a:xfrm>
          <a:noFill/>
        </p:spPr>
        <p:txBody>
          <a:bodyPr/>
          <a:lstStyle/>
          <a:p>
            <a:pPr marL="0" lvl="0" indent="0">
              <a:spcBef>
                <a:spcPts val="600"/>
              </a:spcBef>
              <a:spcAft>
                <a:spcPts val="600"/>
              </a:spcAft>
              <a:buNone/>
            </a:pPr>
            <a:endParaRPr lang="en-GB" sz="2000" dirty="0"/>
          </a:p>
          <a:p>
            <a:pPr marL="282575" lvl="0" indent="-282575" defTabSz="914400" eaLnBrk="1" fontAlgn="auto" hangingPunct="1">
              <a:spcBef>
                <a:spcPts val="2000"/>
              </a:spcBef>
              <a:spcAft>
                <a:spcPts val="0"/>
              </a:spcAft>
              <a:buNone/>
            </a:pPr>
            <a:endParaRPr lang="en-GB" sz="1800" dirty="0">
              <a:solidFill>
                <a:schemeClr val="bg1"/>
              </a:solidFill>
              <a:latin typeface="Calibri"/>
              <a:ea typeface="MS PGothic" pitchFamily="34" charset="-128"/>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364078"/>
            <a:ext cx="3530634" cy="3577089"/>
          </a:xfrm>
          <a:prstGeom prst="rect">
            <a:avLst/>
          </a:prstGeom>
        </p:spPr>
      </p:pic>
      <p:sp>
        <p:nvSpPr>
          <p:cNvPr id="12" name="Oval 11"/>
          <p:cNvSpPr/>
          <p:nvPr/>
        </p:nvSpPr>
        <p:spPr>
          <a:xfrm>
            <a:off x="539552" y="1292873"/>
            <a:ext cx="1512168" cy="105681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400" dirty="0" err="1" smtClean="0">
                <a:solidFill>
                  <a:srgbClr val="002060"/>
                </a:solidFill>
              </a:rPr>
              <a:t>DMPonline</a:t>
            </a:r>
            <a:endParaRPr lang="en-GB" sz="1400" dirty="0">
              <a:solidFill>
                <a:srgbClr val="002060"/>
              </a:solidFill>
            </a:endParaRPr>
          </a:p>
        </p:txBody>
      </p:sp>
      <p:sp>
        <p:nvSpPr>
          <p:cNvPr id="14" name="Oval 13"/>
          <p:cNvSpPr/>
          <p:nvPr/>
        </p:nvSpPr>
        <p:spPr>
          <a:xfrm>
            <a:off x="539552" y="2624217"/>
            <a:ext cx="1512168" cy="105681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400" dirty="0" err="1" smtClean="0">
                <a:solidFill>
                  <a:srgbClr val="002060"/>
                </a:solidFill>
              </a:rPr>
              <a:t>DataStore</a:t>
            </a:r>
            <a:endParaRPr lang="en-GB" sz="1400" dirty="0">
              <a:solidFill>
                <a:srgbClr val="002060"/>
              </a:solidFill>
            </a:endParaRPr>
          </a:p>
        </p:txBody>
      </p:sp>
      <p:sp>
        <p:nvSpPr>
          <p:cNvPr id="15" name="Oval 14"/>
          <p:cNvSpPr/>
          <p:nvPr/>
        </p:nvSpPr>
        <p:spPr>
          <a:xfrm>
            <a:off x="539552" y="4149080"/>
            <a:ext cx="1512168" cy="105681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400" dirty="0" err="1" smtClean="0">
                <a:solidFill>
                  <a:srgbClr val="002060"/>
                </a:solidFill>
              </a:rPr>
              <a:t>DataSync</a:t>
            </a:r>
            <a:endParaRPr lang="en-GB" sz="1400" dirty="0">
              <a:solidFill>
                <a:srgbClr val="002060"/>
              </a:solidFill>
            </a:endParaRPr>
          </a:p>
        </p:txBody>
      </p:sp>
      <p:sp>
        <p:nvSpPr>
          <p:cNvPr id="16" name="Oval 15"/>
          <p:cNvSpPr/>
          <p:nvPr/>
        </p:nvSpPr>
        <p:spPr>
          <a:xfrm>
            <a:off x="6824500" y="4149080"/>
            <a:ext cx="1512168" cy="10568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solidFill>
                  <a:srgbClr val="002060"/>
                </a:solidFill>
              </a:rPr>
              <a:t>PURE</a:t>
            </a:r>
            <a:endParaRPr lang="en-GB" dirty="0">
              <a:solidFill>
                <a:srgbClr val="002060"/>
              </a:solidFill>
            </a:endParaRPr>
          </a:p>
        </p:txBody>
      </p:sp>
      <p:sp>
        <p:nvSpPr>
          <p:cNvPr id="17" name="Oval 16"/>
          <p:cNvSpPr/>
          <p:nvPr/>
        </p:nvSpPr>
        <p:spPr>
          <a:xfrm>
            <a:off x="6808088" y="2624217"/>
            <a:ext cx="1512168" cy="10568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400" dirty="0" err="1" smtClean="0">
                <a:solidFill>
                  <a:srgbClr val="002060"/>
                </a:solidFill>
              </a:rPr>
              <a:t>DataVault</a:t>
            </a:r>
            <a:endParaRPr lang="en-GB" sz="1400" dirty="0">
              <a:solidFill>
                <a:srgbClr val="002060"/>
              </a:solidFill>
            </a:endParaRPr>
          </a:p>
        </p:txBody>
      </p:sp>
      <p:sp>
        <p:nvSpPr>
          <p:cNvPr id="18" name="Oval 17"/>
          <p:cNvSpPr/>
          <p:nvPr/>
        </p:nvSpPr>
        <p:spPr>
          <a:xfrm>
            <a:off x="6824500" y="1254004"/>
            <a:ext cx="1512168" cy="105681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400" dirty="0" err="1" smtClean="0">
                <a:solidFill>
                  <a:srgbClr val="002060"/>
                </a:solidFill>
              </a:rPr>
              <a:t>DataShare</a:t>
            </a:r>
            <a:endParaRPr lang="en-GB" sz="1400" dirty="0">
              <a:solidFill>
                <a:srgbClr val="002060"/>
              </a:solidFill>
            </a:endParaRPr>
          </a:p>
        </p:txBody>
      </p:sp>
      <p:sp>
        <p:nvSpPr>
          <p:cNvPr id="11" name="TextBox 10"/>
          <p:cNvSpPr txBox="1"/>
          <p:nvPr/>
        </p:nvSpPr>
        <p:spPr>
          <a:xfrm>
            <a:off x="2051720" y="5083622"/>
            <a:ext cx="4896544" cy="276999"/>
          </a:xfrm>
          <a:prstGeom prst="rect">
            <a:avLst/>
          </a:prstGeom>
          <a:noFill/>
        </p:spPr>
        <p:txBody>
          <a:bodyPr wrap="square" rtlCol="0">
            <a:spAutoFit/>
          </a:bodyPr>
          <a:lstStyle/>
          <a:p>
            <a:r>
              <a:rPr lang="en-GB" sz="1200" dirty="0">
                <a:solidFill>
                  <a:srgbClr val="000000"/>
                </a:solidFill>
                <a:hlinkClick r:id="rId4"/>
              </a:rPr>
              <a:t>http://</a:t>
            </a:r>
            <a:r>
              <a:rPr lang="en-GB" sz="1200" dirty="0" smtClean="0">
                <a:solidFill>
                  <a:srgbClr val="000000"/>
                </a:solidFill>
                <a:hlinkClick r:id="rId4"/>
              </a:rPr>
              <a:t>www.ed.ac.uk/files/atoms/files/rdm_service_a5_booklet_0.pdf</a:t>
            </a:r>
            <a:r>
              <a:rPr lang="en-GB" sz="1200" dirty="0" smtClean="0">
                <a:solidFill>
                  <a:srgbClr val="000000"/>
                </a:solidFill>
              </a:rPr>
              <a:t> </a:t>
            </a:r>
            <a:endParaRPr lang="en-GB" sz="1200" dirty="0">
              <a:solidFill>
                <a:srgbClr val="000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31154851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1080120"/>
          </a:xfrm>
        </p:spPr>
        <p:txBody>
          <a:bodyPr>
            <a:noAutofit/>
          </a:bodyPr>
          <a:lstStyle/>
          <a:p>
            <a:pPr algn="l"/>
            <a:r>
              <a:rPr lang="en-GB" sz="4000" cap="none" dirty="0" smtClean="0">
                <a:solidFill>
                  <a:srgbClr val="002060"/>
                </a:solidFill>
                <a:latin typeface="Arial Rounded MT Bold" panose="020F0704030504030204" pitchFamily="34" charset="0"/>
              </a:rPr>
              <a:t>What is a Data Management Plan?</a:t>
            </a:r>
            <a:endParaRPr lang="en-GB" sz="4000" cap="none" dirty="0">
              <a:solidFill>
                <a:srgbClr val="002060"/>
              </a:solidFill>
              <a:latin typeface="Arial Rounded MT Bold" panose="020F0704030504030204" pitchFamily="34" charset="0"/>
            </a:endParaRPr>
          </a:p>
        </p:txBody>
      </p:sp>
      <p:sp>
        <p:nvSpPr>
          <p:cNvPr id="3" name="Content Placeholder 2"/>
          <p:cNvSpPr>
            <a:spLocks noGrp="1"/>
          </p:cNvSpPr>
          <p:nvPr>
            <p:ph sz="quarter" idx="1"/>
          </p:nvPr>
        </p:nvSpPr>
        <p:spPr>
          <a:xfrm>
            <a:off x="323528" y="1268760"/>
            <a:ext cx="8503920" cy="4854280"/>
          </a:xfrm>
        </p:spPr>
        <p:txBody>
          <a:bodyPr>
            <a:normAutofit lnSpcReduction="10000"/>
          </a:bodyPr>
          <a:lstStyle/>
          <a:p>
            <a:pPr marL="0" indent="0">
              <a:lnSpc>
                <a:spcPct val="110000"/>
              </a:lnSpc>
              <a:spcBef>
                <a:spcPts val="0"/>
              </a:spcBef>
              <a:buNone/>
            </a:pPr>
            <a:r>
              <a:rPr lang="en-GB" sz="2400" dirty="0">
                <a:solidFill>
                  <a:srgbClr val="002060"/>
                </a:solidFill>
                <a:latin typeface="Arial Rounded MT Bold" panose="020F0704030504030204" pitchFamily="34" charset="0"/>
                <a:cs typeface="Arial" pitchFamily="34" charset="0"/>
              </a:rPr>
              <a:t>DMPs are written at the start of a project to define</a:t>
            </a:r>
            <a:r>
              <a:rPr lang="en-GB" sz="2400" dirty="0" smtClean="0">
                <a:solidFill>
                  <a:srgbClr val="002060"/>
                </a:solidFill>
                <a:latin typeface="Arial Rounded MT Bold" panose="020F0704030504030204" pitchFamily="34" charset="0"/>
                <a:cs typeface="Arial" pitchFamily="34" charset="0"/>
              </a:rPr>
              <a:t>:</a:t>
            </a:r>
          </a:p>
          <a:p>
            <a:pPr marL="0" indent="0">
              <a:lnSpc>
                <a:spcPct val="110000"/>
              </a:lnSpc>
              <a:spcBef>
                <a:spcPts val="0"/>
              </a:spcBef>
              <a:buNone/>
            </a:pPr>
            <a:endParaRPr lang="en-GB" sz="900" dirty="0">
              <a:solidFill>
                <a:srgbClr val="002060"/>
              </a:solidFill>
              <a:latin typeface="Arial Rounded MT Bold" panose="020F0704030504030204" pitchFamily="34" charset="0"/>
              <a:cs typeface="Arial" pitchFamily="34" charset="0"/>
            </a:endParaRPr>
          </a:p>
          <a:p>
            <a:pPr>
              <a:lnSpc>
                <a:spcPct val="110000"/>
              </a:lnSpc>
              <a:spcBef>
                <a:spcPts val="0"/>
              </a:spcBef>
            </a:pPr>
            <a:r>
              <a:rPr lang="en-GB" sz="2200" dirty="0">
                <a:solidFill>
                  <a:srgbClr val="002060"/>
                </a:solidFill>
                <a:latin typeface="Arial Rounded MT Bold" panose="020F0704030504030204" pitchFamily="34" charset="0"/>
                <a:cs typeface="Arial" pitchFamily="34" charset="0"/>
              </a:rPr>
              <a:t>What data will be collected or created</a:t>
            </a:r>
            <a:r>
              <a:rPr lang="en-GB" sz="2200" dirty="0" smtClean="0">
                <a:solidFill>
                  <a:srgbClr val="002060"/>
                </a:solidFill>
                <a:latin typeface="Arial Rounded MT Bold" panose="020F0704030504030204" pitchFamily="34" charset="0"/>
                <a:cs typeface="Arial" pitchFamily="34" charset="0"/>
              </a:rPr>
              <a:t>?</a:t>
            </a:r>
          </a:p>
          <a:p>
            <a:pPr>
              <a:lnSpc>
                <a:spcPct val="110000"/>
              </a:lnSpc>
              <a:spcBef>
                <a:spcPts val="0"/>
              </a:spcBef>
            </a:pPr>
            <a:endParaRPr lang="en-GB" sz="800" dirty="0">
              <a:solidFill>
                <a:srgbClr val="002060"/>
              </a:solidFill>
              <a:latin typeface="Arial Rounded MT Bold" panose="020F0704030504030204" pitchFamily="34" charset="0"/>
              <a:cs typeface="Arial" pitchFamily="34" charset="0"/>
            </a:endParaRPr>
          </a:p>
          <a:p>
            <a:pPr>
              <a:spcBef>
                <a:spcPts val="600"/>
              </a:spcBef>
            </a:pPr>
            <a:r>
              <a:rPr lang="en-GB" sz="2200" dirty="0">
                <a:solidFill>
                  <a:srgbClr val="002060"/>
                </a:solidFill>
                <a:latin typeface="Arial Rounded MT Bold" panose="020F0704030504030204" pitchFamily="34" charset="0"/>
                <a:cs typeface="Arial" pitchFamily="34" charset="0"/>
              </a:rPr>
              <a:t>How </a:t>
            </a:r>
            <a:r>
              <a:rPr lang="en-GB" sz="2200" dirty="0" smtClean="0">
                <a:solidFill>
                  <a:srgbClr val="002060"/>
                </a:solidFill>
                <a:latin typeface="Arial Rounded MT Bold" panose="020F0704030504030204" pitchFamily="34" charset="0"/>
                <a:cs typeface="Arial" pitchFamily="34" charset="0"/>
              </a:rPr>
              <a:t>data </a:t>
            </a:r>
            <a:r>
              <a:rPr lang="en-GB" sz="2200" dirty="0">
                <a:solidFill>
                  <a:srgbClr val="002060"/>
                </a:solidFill>
                <a:latin typeface="Arial Rounded MT Bold" panose="020F0704030504030204" pitchFamily="34" charset="0"/>
                <a:cs typeface="Arial" pitchFamily="34" charset="0"/>
              </a:rPr>
              <a:t>will be documented and described</a:t>
            </a:r>
            <a:r>
              <a:rPr lang="en-GB" sz="2200" dirty="0" smtClean="0">
                <a:solidFill>
                  <a:srgbClr val="002060"/>
                </a:solidFill>
                <a:latin typeface="Arial Rounded MT Bold" panose="020F0704030504030204" pitchFamily="34" charset="0"/>
                <a:cs typeface="Arial" pitchFamily="34" charset="0"/>
              </a:rPr>
              <a:t>?</a:t>
            </a:r>
          </a:p>
          <a:p>
            <a:pPr>
              <a:spcBef>
                <a:spcPts val="600"/>
              </a:spcBef>
            </a:pPr>
            <a:endParaRPr lang="en-GB" sz="800" dirty="0">
              <a:solidFill>
                <a:srgbClr val="002060"/>
              </a:solidFill>
              <a:latin typeface="Arial Rounded MT Bold" panose="020F0704030504030204" pitchFamily="34" charset="0"/>
              <a:cs typeface="Arial" pitchFamily="34" charset="0"/>
            </a:endParaRPr>
          </a:p>
          <a:p>
            <a:pPr>
              <a:spcBef>
                <a:spcPts val="600"/>
              </a:spcBef>
            </a:pPr>
            <a:r>
              <a:rPr lang="en-GB" sz="2200" dirty="0">
                <a:solidFill>
                  <a:srgbClr val="002060"/>
                </a:solidFill>
                <a:latin typeface="Arial Rounded MT Bold" panose="020F0704030504030204" pitchFamily="34" charset="0"/>
                <a:cs typeface="Arial" pitchFamily="34" charset="0"/>
              </a:rPr>
              <a:t>Where </a:t>
            </a:r>
            <a:r>
              <a:rPr lang="en-GB" sz="2200" dirty="0" smtClean="0">
                <a:solidFill>
                  <a:srgbClr val="002060"/>
                </a:solidFill>
                <a:latin typeface="Arial Rounded MT Bold" panose="020F0704030504030204" pitchFamily="34" charset="0"/>
                <a:cs typeface="Arial" pitchFamily="34" charset="0"/>
              </a:rPr>
              <a:t>data </a:t>
            </a:r>
            <a:r>
              <a:rPr lang="en-GB" sz="2200" dirty="0">
                <a:solidFill>
                  <a:srgbClr val="002060"/>
                </a:solidFill>
                <a:latin typeface="Arial Rounded MT Bold" panose="020F0704030504030204" pitchFamily="34" charset="0"/>
                <a:cs typeface="Arial" pitchFamily="34" charset="0"/>
              </a:rPr>
              <a:t>will be stored</a:t>
            </a:r>
            <a:r>
              <a:rPr lang="en-GB" sz="2200" dirty="0" smtClean="0">
                <a:solidFill>
                  <a:srgbClr val="002060"/>
                </a:solidFill>
                <a:latin typeface="Arial Rounded MT Bold" panose="020F0704030504030204" pitchFamily="34" charset="0"/>
                <a:cs typeface="Arial" pitchFamily="34" charset="0"/>
              </a:rPr>
              <a:t>?</a:t>
            </a:r>
          </a:p>
          <a:p>
            <a:pPr>
              <a:spcBef>
                <a:spcPts val="600"/>
              </a:spcBef>
            </a:pPr>
            <a:endParaRPr lang="en-GB" sz="800" dirty="0">
              <a:solidFill>
                <a:srgbClr val="002060"/>
              </a:solidFill>
              <a:latin typeface="Arial Rounded MT Bold" panose="020F0704030504030204" pitchFamily="34" charset="0"/>
              <a:cs typeface="Arial" pitchFamily="34" charset="0"/>
            </a:endParaRPr>
          </a:p>
          <a:p>
            <a:pPr>
              <a:spcBef>
                <a:spcPts val="600"/>
              </a:spcBef>
            </a:pPr>
            <a:r>
              <a:rPr lang="en-GB" sz="2200" dirty="0">
                <a:solidFill>
                  <a:srgbClr val="002060"/>
                </a:solidFill>
                <a:latin typeface="Arial Rounded MT Bold" panose="020F0704030504030204" pitchFamily="34" charset="0"/>
                <a:cs typeface="Arial" pitchFamily="34" charset="0"/>
              </a:rPr>
              <a:t>Who will be responsible for data security and backup</a:t>
            </a:r>
            <a:r>
              <a:rPr lang="en-GB" sz="2200" dirty="0" smtClean="0">
                <a:solidFill>
                  <a:srgbClr val="002060"/>
                </a:solidFill>
                <a:latin typeface="Arial Rounded MT Bold" panose="020F0704030504030204" pitchFamily="34" charset="0"/>
                <a:cs typeface="Arial" pitchFamily="34" charset="0"/>
              </a:rPr>
              <a:t>?</a:t>
            </a:r>
          </a:p>
          <a:p>
            <a:pPr>
              <a:spcBef>
                <a:spcPts val="600"/>
              </a:spcBef>
            </a:pPr>
            <a:endParaRPr lang="en-GB" sz="900" dirty="0">
              <a:solidFill>
                <a:srgbClr val="002060"/>
              </a:solidFill>
              <a:latin typeface="Arial Rounded MT Bold" panose="020F0704030504030204" pitchFamily="34" charset="0"/>
              <a:cs typeface="Arial" pitchFamily="34" charset="0"/>
            </a:endParaRPr>
          </a:p>
          <a:p>
            <a:pPr>
              <a:spcBef>
                <a:spcPts val="600"/>
              </a:spcBef>
            </a:pPr>
            <a:r>
              <a:rPr lang="en-GB" sz="2200" dirty="0">
                <a:solidFill>
                  <a:srgbClr val="002060"/>
                </a:solidFill>
                <a:latin typeface="Arial Rounded MT Bold" panose="020F0704030504030204" pitchFamily="34" charset="0"/>
                <a:cs typeface="Arial" pitchFamily="34" charset="0"/>
              </a:rPr>
              <a:t>Which data will be shared and/or preserved</a:t>
            </a:r>
            <a:r>
              <a:rPr lang="en-GB" sz="2200" dirty="0" smtClean="0">
                <a:solidFill>
                  <a:srgbClr val="002060"/>
                </a:solidFill>
                <a:latin typeface="Arial Rounded MT Bold" panose="020F0704030504030204" pitchFamily="34" charset="0"/>
                <a:cs typeface="Arial" pitchFamily="34" charset="0"/>
              </a:rPr>
              <a:t>?</a:t>
            </a:r>
          </a:p>
          <a:p>
            <a:pPr>
              <a:spcBef>
                <a:spcPts val="600"/>
              </a:spcBef>
            </a:pPr>
            <a:endParaRPr lang="en-GB" sz="900" dirty="0">
              <a:solidFill>
                <a:srgbClr val="002060"/>
              </a:solidFill>
              <a:latin typeface="Arial Rounded MT Bold" panose="020F0704030504030204" pitchFamily="34" charset="0"/>
              <a:cs typeface="Arial" pitchFamily="34" charset="0"/>
            </a:endParaRPr>
          </a:p>
          <a:p>
            <a:pPr>
              <a:spcBef>
                <a:spcPts val="600"/>
              </a:spcBef>
            </a:pPr>
            <a:r>
              <a:rPr lang="en-GB" sz="2200" dirty="0">
                <a:solidFill>
                  <a:srgbClr val="002060"/>
                </a:solidFill>
                <a:latin typeface="Arial Rounded MT Bold" panose="020F0704030504030204" pitchFamily="34" charset="0"/>
                <a:cs typeface="Arial" pitchFamily="34" charset="0"/>
              </a:rPr>
              <a:t>How </a:t>
            </a:r>
            <a:r>
              <a:rPr lang="en-GB" sz="2200" dirty="0" smtClean="0">
                <a:solidFill>
                  <a:srgbClr val="002060"/>
                </a:solidFill>
                <a:latin typeface="Arial Rounded MT Bold" panose="020F0704030504030204" pitchFamily="34" charset="0"/>
                <a:cs typeface="Arial" pitchFamily="34" charset="0"/>
              </a:rPr>
              <a:t>data </a:t>
            </a:r>
            <a:r>
              <a:rPr lang="en-GB" sz="2200" dirty="0">
                <a:solidFill>
                  <a:srgbClr val="002060"/>
                </a:solidFill>
                <a:latin typeface="Arial Rounded MT Bold" panose="020F0704030504030204" pitchFamily="34" charset="0"/>
                <a:cs typeface="Arial" pitchFamily="34" charset="0"/>
              </a:rPr>
              <a:t>will be shared and with whom?</a:t>
            </a:r>
          </a:p>
          <a:p>
            <a:pPr marL="0" lvl="1" indent="0">
              <a:spcBef>
                <a:spcPts val="2000"/>
              </a:spcBef>
              <a:buNone/>
            </a:pPr>
            <a:r>
              <a:rPr lang="en-GB" sz="2400" dirty="0">
                <a:solidFill>
                  <a:srgbClr val="002060"/>
                </a:solidFill>
                <a:latin typeface="Arial Rounded MT Bold" panose="020F0704030504030204" pitchFamily="34" charset="0"/>
                <a:cs typeface="Calibri" pitchFamily="34" charset="0"/>
              </a:rPr>
              <a:t>DMPs are often submitted as part of grant applications, but are useful in their own right whenever you are creating data.</a:t>
            </a:r>
          </a:p>
          <a:p>
            <a:pPr marL="0" lvl="1" indent="0">
              <a:spcBef>
                <a:spcPts val="2000"/>
              </a:spcBef>
              <a:buNone/>
            </a:pPr>
            <a:endParaRPr lang="en-GB" sz="2300" dirty="0" smtClean="0">
              <a:solidFill>
                <a:srgbClr val="4C6A4A"/>
              </a:solidFill>
              <a:cs typeface="Arial" pitchFamily="34" charset="0"/>
            </a:endParaRPr>
          </a:p>
          <a:p>
            <a:pPr marL="1035050" lvl="2" indent="-457200">
              <a:spcBef>
                <a:spcPts val="600"/>
              </a:spcBef>
              <a:buFont typeface="Arial" panose="020B0604020202020204" pitchFamily="34" charset="0"/>
              <a:buChar char="•"/>
            </a:pPr>
            <a:endParaRPr lang="en-GB" dirty="0">
              <a:solidFill>
                <a:srgbClr val="4C6A4A"/>
              </a:solidFill>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609413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00842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395536" y="116632"/>
            <a:ext cx="8229600" cy="7693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a:r>
              <a:rPr lang="en-GB" altLang="en-US" sz="4000" b="0" dirty="0" smtClean="0">
                <a:solidFill>
                  <a:srgbClr val="002060"/>
                </a:solidFill>
                <a:latin typeface="Arial Rounded MT Bold" panose="020F0704030504030204" pitchFamily="34" charset="0"/>
              </a:rPr>
              <a:t>Background</a:t>
            </a:r>
            <a:endParaRPr lang="en-US" altLang="en-US" sz="4000" dirty="0">
              <a:solidFill>
                <a:srgbClr val="002060"/>
              </a:solidFill>
              <a:latin typeface="Arial Rounded MT Bold" panose="020F0704030504030204" pitchFamily="34" charset="0"/>
            </a:endParaRPr>
          </a:p>
        </p:txBody>
      </p:sp>
      <p:sp>
        <p:nvSpPr>
          <p:cNvPr id="31747" name="Rectangle 4"/>
          <p:cNvSpPr>
            <a:spLocks noGrp="1" noChangeArrowheads="1"/>
          </p:cNvSpPr>
          <p:nvPr>
            <p:ph type="body" idx="1"/>
          </p:nvPr>
        </p:nvSpPr>
        <p:spPr>
          <a:xfrm>
            <a:off x="467544" y="1052736"/>
            <a:ext cx="8280920" cy="5040560"/>
          </a:xfrm>
          <a:noFill/>
        </p:spPr>
        <p:txBody>
          <a:bodyPr>
            <a:normAutofit fontScale="85000" lnSpcReduction="20000"/>
          </a:bodyPr>
          <a:lstStyle/>
          <a:p>
            <a:pPr>
              <a:lnSpc>
                <a:spcPct val="120000"/>
              </a:lnSpc>
            </a:pPr>
            <a:r>
              <a:rPr lang="en-US" altLang="en-US" sz="2800" dirty="0">
                <a:solidFill>
                  <a:srgbClr val="002060"/>
                </a:solidFill>
                <a:latin typeface="Arial Rounded MT Bold" panose="020F0704030504030204" pitchFamily="34" charset="0"/>
              </a:rPr>
              <a:t>EDINA and </a:t>
            </a:r>
            <a:r>
              <a:rPr lang="en-US" altLang="en-US" sz="2800" dirty="0" smtClean="0">
                <a:solidFill>
                  <a:srgbClr val="002060"/>
                </a:solidFill>
                <a:latin typeface="Arial Rounded MT Bold" panose="020F0704030504030204" pitchFamily="34" charset="0"/>
              </a:rPr>
              <a:t>Data </a:t>
            </a:r>
            <a:r>
              <a:rPr lang="en-US" altLang="en-US" sz="2800" dirty="0">
                <a:solidFill>
                  <a:srgbClr val="002060"/>
                </a:solidFill>
                <a:latin typeface="Arial Rounded MT Bold" panose="020F0704030504030204" pitchFamily="34" charset="0"/>
              </a:rPr>
              <a:t>Library (EDL) </a:t>
            </a:r>
            <a:r>
              <a:rPr lang="en-US" altLang="en-US" sz="2800" dirty="0" smtClean="0">
                <a:solidFill>
                  <a:srgbClr val="002060"/>
                </a:solidFill>
                <a:latin typeface="Arial Rounded MT Bold" panose="020F0704030504030204" pitchFamily="34" charset="0"/>
              </a:rPr>
              <a:t>are </a:t>
            </a:r>
            <a:r>
              <a:rPr lang="en-US" altLang="en-US" sz="2800" dirty="0">
                <a:solidFill>
                  <a:srgbClr val="002060"/>
                </a:solidFill>
                <a:latin typeface="Arial Rounded MT Bold" panose="020F0704030504030204" pitchFamily="34" charset="0"/>
              </a:rPr>
              <a:t>a division within Information Services (IS) of the University of Edinburgh. </a:t>
            </a:r>
            <a:br>
              <a:rPr lang="en-US" altLang="en-US" sz="2800" dirty="0">
                <a:solidFill>
                  <a:srgbClr val="002060"/>
                </a:solidFill>
                <a:latin typeface="Arial Rounded MT Bold" panose="020F0704030504030204" pitchFamily="34" charset="0"/>
              </a:rPr>
            </a:br>
            <a:endParaRPr lang="en-US" altLang="en-US" sz="2800" dirty="0">
              <a:solidFill>
                <a:srgbClr val="002060"/>
              </a:solidFill>
              <a:latin typeface="Arial Rounded MT Bold" panose="020F0704030504030204" pitchFamily="34" charset="0"/>
            </a:endParaRPr>
          </a:p>
          <a:p>
            <a:pPr>
              <a:lnSpc>
                <a:spcPct val="120000"/>
              </a:lnSpc>
            </a:pPr>
            <a:r>
              <a:rPr lang="en-US" altLang="en-US" sz="2800" dirty="0">
                <a:solidFill>
                  <a:srgbClr val="002060"/>
                </a:solidFill>
                <a:latin typeface="Arial Rounded MT Bold" panose="020F0704030504030204" pitchFamily="34" charset="0"/>
              </a:rPr>
              <a:t>EDINA is a </a:t>
            </a:r>
            <a:r>
              <a:rPr lang="en-GB" altLang="en-US" sz="2800" dirty="0" err="1" smtClean="0">
                <a:solidFill>
                  <a:srgbClr val="002060"/>
                </a:solidFill>
                <a:latin typeface="Arial Rounded MT Bold" panose="020F0704030504030204" pitchFamily="34" charset="0"/>
              </a:rPr>
              <a:t>Jisc</a:t>
            </a:r>
            <a:r>
              <a:rPr lang="en-GB" altLang="en-US" sz="2800" dirty="0" smtClean="0">
                <a:solidFill>
                  <a:srgbClr val="002060"/>
                </a:solidFill>
                <a:latin typeface="Arial Rounded MT Bold" panose="020F0704030504030204" pitchFamily="34" charset="0"/>
              </a:rPr>
              <a:t> </a:t>
            </a:r>
            <a:r>
              <a:rPr lang="en-GB" altLang="en-US" sz="2800" dirty="0">
                <a:solidFill>
                  <a:srgbClr val="002060"/>
                </a:solidFill>
                <a:latin typeface="Arial Rounded MT Bold" panose="020F0704030504030204" pitchFamily="34" charset="0"/>
              </a:rPr>
              <a:t>centre for digital expertise </a:t>
            </a:r>
            <a:r>
              <a:rPr lang="en-GB" altLang="en-US" sz="2800" dirty="0" smtClean="0">
                <a:solidFill>
                  <a:srgbClr val="002060"/>
                </a:solidFill>
                <a:latin typeface="Arial Rounded MT Bold" panose="020F0704030504030204" pitchFamily="34" charset="0"/>
              </a:rPr>
              <a:t> </a:t>
            </a:r>
            <a:r>
              <a:rPr lang="en-US" altLang="en-US" sz="2800" dirty="0" smtClean="0">
                <a:solidFill>
                  <a:srgbClr val="002060"/>
                </a:solidFill>
                <a:latin typeface="Arial Rounded MT Bold" panose="020F0704030504030204" pitchFamily="34" charset="0"/>
              </a:rPr>
              <a:t>providing </a:t>
            </a:r>
            <a:r>
              <a:rPr lang="en-US" altLang="en-US" sz="2800" dirty="0">
                <a:solidFill>
                  <a:srgbClr val="002060"/>
                </a:solidFill>
                <a:latin typeface="Arial Rounded MT Bold" panose="020F0704030504030204" pitchFamily="34" charset="0"/>
              </a:rPr>
              <a:t>national online resources for education and research. </a:t>
            </a:r>
          </a:p>
          <a:p>
            <a:pPr>
              <a:lnSpc>
                <a:spcPct val="90000"/>
              </a:lnSpc>
            </a:pPr>
            <a:endParaRPr lang="en-GB" altLang="en-US" sz="2800" dirty="0">
              <a:solidFill>
                <a:srgbClr val="002060"/>
              </a:solidFill>
              <a:latin typeface="Arial Rounded MT Bold" panose="020F0704030504030204" pitchFamily="34" charset="0"/>
            </a:endParaRPr>
          </a:p>
          <a:p>
            <a:pPr>
              <a:lnSpc>
                <a:spcPct val="120000"/>
              </a:lnSpc>
            </a:pPr>
            <a:r>
              <a:rPr lang="en-US" altLang="en-US" sz="2800" dirty="0" smtClean="0">
                <a:solidFill>
                  <a:srgbClr val="002060"/>
                </a:solidFill>
                <a:latin typeface="Arial Rounded MT Bold" panose="020F0704030504030204" pitchFamily="34" charset="0"/>
              </a:rPr>
              <a:t>Data </a:t>
            </a:r>
            <a:r>
              <a:rPr lang="en-US" altLang="en-US" sz="2800" dirty="0">
                <a:solidFill>
                  <a:srgbClr val="002060"/>
                </a:solidFill>
                <a:latin typeface="Arial Rounded MT Bold" panose="020F0704030504030204" pitchFamily="34" charset="0"/>
              </a:rPr>
              <a:t>Library </a:t>
            </a:r>
            <a:r>
              <a:rPr lang="en-US" altLang="en-US" sz="2800" dirty="0" smtClean="0">
                <a:solidFill>
                  <a:srgbClr val="002060"/>
                </a:solidFill>
                <a:latin typeface="Arial Rounded MT Bold" panose="020F0704030504030204" pitchFamily="34" charset="0"/>
              </a:rPr>
              <a:t>&amp; Consultancy assists </a:t>
            </a:r>
            <a:r>
              <a:rPr lang="en-US" altLang="en-US" sz="2800" dirty="0">
                <a:solidFill>
                  <a:srgbClr val="002060"/>
                </a:solidFill>
                <a:latin typeface="Arial Rounded MT Bold" panose="020F0704030504030204" pitchFamily="34" charset="0"/>
              </a:rPr>
              <a:t>Edinburgh University users in the discovery, access, use and management of research datasets</a:t>
            </a:r>
            <a:r>
              <a:rPr lang="en-US" altLang="en-US" sz="2800" dirty="0" smtClean="0">
                <a:solidFill>
                  <a:srgbClr val="002060"/>
                </a:solidFill>
                <a:latin typeface="Arial Rounded MT Bold" panose="020F0704030504030204" pitchFamily="34" charset="0"/>
              </a:rPr>
              <a:t>. </a:t>
            </a:r>
            <a:r>
              <a:rPr lang="en-GB" altLang="en-US" sz="2800" dirty="0">
                <a:solidFill>
                  <a:srgbClr val="002060"/>
                </a:solidFill>
                <a:latin typeface="Arial Rounded MT Bold" panose="020F0704030504030204" pitchFamily="34" charset="0"/>
              </a:rPr>
              <a:t>The Data Library is part of the new Research Data Service.</a:t>
            </a:r>
            <a:endParaRPr lang="en-US" altLang="en-US" sz="2800" dirty="0" smtClean="0">
              <a:solidFill>
                <a:srgbClr val="002060"/>
              </a:solidFill>
              <a:latin typeface="Arial Rounded MT Bold" panose="020F0704030504030204" pitchFamily="34" charset="0"/>
            </a:endParaRPr>
          </a:p>
          <a:p>
            <a:pPr>
              <a:lnSpc>
                <a:spcPct val="90000"/>
              </a:lnSpc>
            </a:pPr>
            <a:endParaRPr lang="en-US" altLang="en-US" sz="2400" dirty="0" smtClean="0">
              <a:solidFill>
                <a:srgbClr val="002060"/>
              </a:solidFill>
              <a:latin typeface="Arial Rounded MT Bold" panose="020F0704030504030204" pitchFamily="34" charset="0"/>
            </a:endParaRPr>
          </a:p>
          <a:p>
            <a:pPr marL="0" indent="0">
              <a:lnSpc>
                <a:spcPct val="95000"/>
              </a:lnSpc>
              <a:buClr>
                <a:schemeClr val="tx1"/>
              </a:buClr>
              <a:buNone/>
              <a:defRPr/>
            </a:pPr>
            <a:r>
              <a:rPr lang="en-GB" altLang="en-US" sz="2400" dirty="0" smtClean="0">
                <a:solidFill>
                  <a:srgbClr val="002060"/>
                </a:solidFill>
                <a:latin typeface="Arial Rounded MT Bold" panose="020F0704030504030204" pitchFamily="34" charset="0"/>
              </a:rPr>
              <a:t>  Data </a:t>
            </a:r>
            <a:r>
              <a:rPr lang="en-GB" altLang="en-US" sz="2400" dirty="0">
                <a:solidFill>
                  <a:srgbClr val="002060"/>
                </a:solidFill>
                <a:latin typeface="Arial Rounded MT Bold" panose="020F0704030504030204" pitchFamily="34" charset="0"/>
              </a:rPr>
              <a:t>Library Services:  </a:t>
            </a:r>
            <a:r>
              <a:rPr lang="en-GB" altLang="en-US" sz="2400" dirty="0">
                <a:solidFill>
                  <a:srgbClr val="002060"/>
                </a:solidFill>
                <a:latin typeface="Arial Rounded MT Bold" panose="020F0704030504030204" pitchFamily="34" charset="0"/>
                <a:hlinkClick r:id="rId3"/>
              </a:rPr>
              <a:t>http://www.ed.ac.uk/is/data-library</a:t>
            </a:r>
            <a:endParaRPr lang="en-GB" altLang="en-US" sz="2400" dirty="0">
              <a:solidFill>
                <a:srgbClr val="002060"/>
              </a:solidFill>
              <a:latin typeface="Arial Rounded MT Bold" panose="020F0704030504030204" pitchFamily="34" charset="0"/>
            </a:endParaRPr>
          </a:p>
          <a:p>
            <a:pPr marL="0" indent="0">
              <a:lnSpc>
                <a:spcPct val="95000"/>
              </a:lnSpc>
              <a:buClr>
                <a:schemeClr val="tx1"/>
              </a:buClr>
              <a:buNone/>
              <a:defRPr/>
            </a:pPr>
            <a:endParaRPr lang="en-GB" altLang="en-US" sz="2400" dirty="0">
              <a:solidFill>
                <a:srgbClr val="002060"/>
              </a:solidFill>
              <a:latin typeface="Arial Rounded MT Bold" panose="020F0704030504030204" pitchFamily="34" charset="0"/>
            </a:endParaRPr>
          </a:p>
          <a:p>
            <a:pPr marL="0" indent="0">
              <a:lnSpc>
                <a:spcPct val="95000"/>
              </a:lnSpc>
              <a:buClr>
                <a:schemeClr val="tx1"/>
              </a:buClr>
              <a:buNone/>
              <a:defRPr/>
            </a:pPr>
            <a:r>
              <a:rPr lang="en-GB" altLang="en-US" sz="2400" dirty="0" smtClean="0">
                <a:solidFill>
                  <a:srgbClr val="002060"/>
                </a:solidFill>
                <a:latin typeface="Arial Rounded MT Bold" panose="020F0704030504030204" pitchFamily="34" charset="0"/>
              </a:rPr>
              <a:t>  EDINA</a:t>
            </a:r>
            <a:r>
              <a:rPr lang="en-GB" altLang="en-US" sz="2400" dirty="0">
                <a:solidFill>
                  <a:srgbClr val="002060"/>
                </a:solidFill>
                <a:latin typeface="Arial Rounded MT Bold" panose="020F0704030504030204" pitchFamily="34" charset="0"/>
              </a:rPr>
              <a:t>: </a:t>
            </a:r>
            <a:r>
              <a:rPr lang="en-GB" altLang="en-US" sz="2400" dirty="0">
                <a:solidFill>
                  <a:srgbClr val="002060"/>
                </a:solidFill>
                <a:latin typeface="Arial Rounded MT Bold" panose="020F0704030504030204" pitchFamily="34" charset="0"/>
                <a:hlinkClick r:id="rId4"/>
              </a:rPr>
              <a:t>http://edina.ac.uk/</a:t>
            </a:r>
            <a:endParaRPr lang="en-GB" altLang="en-US" sz="2400" dirty="0">
              <a:solidFill>
                <a:srgbClr val="002060"/>
              </a:solidFill>
              <a:latin typeface="Arial Rounded MT Bold" panose="020F0704030504030204" pitchFamily="34" charset="0"/>
            </a:endParaRPr>
          </a:p>
          <a:p>
            <a:pPr>
              <a:lnSpc>
                <a:spcPct val="90000"/>
              </a:lnSpc>
            </a:pPr>
            <a:endParaRPr lang="en-US" altLang="en-US" sz="2200" dirty="0">
              <a:latin typeface="Trebuchet MS" panose="020B0603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6162013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solidFill>
            <a:schemeClr val="tx1">
              <a:alpha val="39999"/>
            </a:schemeClr>
          </a:solidFill>
        </p:spPr>
        <p:txBody>
          <a:bodyPr/>
          <a:lstStyle/>
          <a:p>
            <a:pPr algn="l"/>
            <a:r>
              <a:rPr lang="en-GB" sz="4000" dirty="0" err="1" smtClean="0">
                <a:solidFill>
                  <a:srgbClr val="002060"/>
                </a:solidFill>
                <a:latin typeface="Arial Rounded MT Bold" panose="020F0704030504030204" pitchFamily="34" charset="0"/>
              </a:rPr>
              <a:t>DMPonline</a:t>
            </a:r>
            <a:endParaRPr lang="en-GB" sz="4000" dirty="0">
              <a:solidFill>
                <a:srgbClr val="002060"/>
              </a:solidFill>
              <a:latin typeface="Arial Rounded MT Bold" panose="020F0704030504030204" pitchFamily="34" charset="0"/>
            </a:endParaRPr>
          </a:p>
        </p:txBody>
      </p:sp>
      <p:sp>
        <p:nvSpPr>
          <p:cNvPr id="3" name="Content Placeholder 4"/>
          <p:cNvSpPr>
            <a:spLocks noGrp="1"/>
          </p:cNvSpPr>
          <p:nvPr>
            <p:ph idx="1"/>
          </p:nvPr>
        </p:nvSpPr>
        <p:spPr>
          <a:xfrm>
            <a:off x="457200" y="1600200"/>
            <a:ext cx="8229600" cy="4525963"/>
          </a:xfrm>
          <a:solidFill>
            <a:schemeClr val="tx1">
              <a:alpha val="59999"/>
            </a:schemeClr>
          </a:solidFill>
        </p:spPr>
        <p:txBody>
          <a:bodyPr/>
          <a:lstStyle/>
          <a:p>
            <a:pPr marL="0" indent="0">
              <a:spcBef>
                <a:spcPts val="0"/>
              </a:spcBef>
              <a:spcAft>
                <a:spcPts val="600"/>
              </a:spcAft>
              <a:buNone/>
            </a:pPr>
            <a:r>
              <a:rPr lang="en-GB" sz="1800" dirty="0" smtClean="0">
                <a:solidFill>
                  <a:srgbClr val="002060"/>
                </a:solidFill>
                <a:latin typeface="Arial Rounded MT Bold" panose="020F0704030504030204" pitchFamily="34" charset="0"/>
                <a:cs typeface="Arial" pitchFamily="34" charset="0"/>
              </a:rPr>
              <a:t>Free </a:t>
            </a:r>
            <a:r>
              <a:rPr lang="en-GB" sz="1800" dirty="0">
                <a:solidFill>
                  <a:srgbClr val="002060"/>
                </a:solidFill>
                <a:latin typeface="Arial Rounded MT Bold" panose="020F0704030504030204" pitchFamily="34" charset="0"/>
                <a:cs typeface="Arial" pitchFamily="34" charset="0"/>
              </a:rPr>
              <a:t>and open web-based tool to help </a:t>
            </a:r>
            <a:r>
              <a:rPr lang="en-GB" sz="1800" dirty="0" smtClean="0">
                <a:solidFill>
                  <a:srgbClr val="002060"/>
                </a:solidFill>
                <a:latin typeface="Arial Rounded MT Bold" panose="020F0704030504030204" pitchFamily="34" charset="0"/>
                <a:cs typeface="Arial" pitchFamily="34" charset="0"/>
              </a:rPr>
              <a:t/>
            </a:r>
            <a:br>
              <a:rPr lang="en-GB" sz="1800" dirty="0" smtClean="0">
                <a:solidFill>
                  <a:srgbClr val="002060"/>
                </a:solidFill>
                <a:latin typeface="Arial Rounded MT Bold" panose="020F0704030504030204" pitchFamily="34" charset="0"/>
                <a:cs typeface="Arial" pitchFamily="34" charset="0"/>
              </a:rPr>
            </a:br>
            <a:r>
              <a:rPr lang="en-GB" sz="1800" dirty="0" smtClean="0">
                <a:solidFill>
                  <a:srgbClr val="002060"/>
                </a:solidFill>
                <a:latin typeface="Arial Rounded MT Bold" panose="020F0704030504030204" pitchFamily="34" charset="0"/>
                <a:cs typeface="Arial" pitchFamily="34" charset="0"/>
              </a:rPr>
              <a:t>researchers </a:t>
            </a:r>
            <a:r>
              <a:rPr lang="en-GB" sz="1800" dirty="0">
                <a:solidFill>
                  <a:srgbClr val="002060"/>
                </a:solidFill>
                <a:latin typeface="Arial Rounded MT Bold" panose="020F0704030504030204" pitchFamily="34" charset="0"/>
                <a:cs typeface="Arial" pitchFamily="34" charset="0"/>
              </a:rPr>
              <a:t>write plans: </a:t>
            </a:r>
            <a:r>
              <a:rPr lang="en-GB" sz="2000" dirty="0" smtClean="0">
                <a:solidFill>
                  <a:srgbClr val="002060"/>
                </a:solidFill>
                <a:latin typeface="Arial Rounded MT Bold" panose="020F0704030504030204" pitchFamily="34" charset="0"/>
                <a:cs typeface="Arial" pitchFamily="34" charset="0"/>
              </a:rPr>
              <a:t/>
            </a:r>
            <a:br>
              <a:rPr lang="en-GB" sz="2000" dirty="0" smtClean="0">
                <a:solidFill>
                  <a:srgbClr val="002060"/>
                </a:solidFill>
                <a:latin typeface="Arial Rounded MT Bold" panose="020F0704030504030204" pitchFamily="34" charset="0"/>
                <a:cs typeface="Arial" pitchFamily="34" charset="0"/>
              </a:rPr>
            </a:br>
            <a:r>
              <a:rPr lang="en-GB" sz="1400" dirty="0" smtClean="0">
                <a:solidFill>
                  <a:srgbClr val="002060"/>
                </a:solidFill>
                <a:latin typeface="Arial Rounded MT Bold" panose="020F0704030504030204" pitchFamily="34" charset="0"/>
                <a:cs typeface="Arial" pitchFamily="34" charset="0"/>
                <a:hlinkClick r:id="rId3"/>
              </a:rPr>
              <a:t>https</a:t>
            </a:r>
            <a:r>
              <a:rPr lang="en-GB" sz="1400" dirty="0">
                <a:solidFill>
                  <a:srgbClr val="002060"/>
                </a:solidFill>
                <a:latin typeface="Arial Rounded MT Bold" panose="020F0704030504030204" pitchFamily="34" charset="0"/>
                <a:cs typeface="Arial" pitchFamily="34" charset="0"/>
                <a:hlinkClick r:id="rId3"/>
              </a:rPr>
              <a:t>://dmponline.dcc.ac.uk/</a:t>
            </a:r>
            <a:endParaRPr lang="en-GB" sz="1400" dirty="0">
              <a:solidFill>
                <a:srgbClr val="002060"/>
              </a:solidFill>
              <a:latin typeface="Arial Rounded MT Bold" panose="020F0704030504030204" pitchFamily="34" charset="0"/>
              <a:cs typeface="Arial" pitchFamily="34" charset="0"/>
            </a:endParaRPr>
          </a:p>
          <a:p>
            <a:pPr marL="568325" lvl="1">
              <a:spcBef>
                <a:spcPts val="0"/>
              </a:spcBef>
              <a:spcAft>
                <a:spcPts val="600"/>
              </a:spcAft>
              <a:buClr>
                <a:schemeClr val="bg2"/>
              </a:buClr>
              <a:buFont typeface="Arial" panose="020B0604020202020204" pitchFamily="34" charset="0"/>
              <a:buChar char="•"/>
            </a:pPr>
            <a:r>
              <a:rPr lang="en-GB" sz="1600" dirty="0" smtClean="0">
                <a:solidFill>
                  <a:srgbClr val="002060"/>
                </a:solidFill>
                <a:latin typeface="Arial Rounded MT Bold" panose="020F0704030504030204" pitchFamily="34" charset="0"/>
                <a:cs typeface="Arial" pitchFamily="34" charset="0"/>
              </a:rPr>
              <a:t>Funder templates </a:t>
            </a:r>
          </a:p>
          <a:p>
            <a:pPr marL="568325" lvl="1">
              <a:spcBef>
                <a:spcPts val="0"/>
              </a:spcBef>
              <a:spcAft>
                <a:spcPts val="600"/>
              </a:spcAft>
              <a:buClr>
                <a:schemeClr val="bg2"/>
              </a:buClr>
              <a:buFont typeface="Arial" panose="020B0604020202020204" pitchFamily="34" charset="0"/>
              <a:buChar char="•"/>
            </a:pPr>
            <a:r>
              <a:rPr lang="en-GB" sz="1600" dirty="0" smtClean="0">
                <a:solidFill>
                  <a:srgbClr val="002060"/>
                </a:solidFill>
                <a:latin typeface="Arial Rounded MT Bold" panose="020F0704030504030204" pitchFamily="34" charset="0"/>
                <a:cs typeface="Arial" pitchFamily="34" charset="0"/>
              </a:rPr>
              <a:t>Tailored </a:t>
            </a:r>
            <a:r>
              <a:rPr lang="en-GB" sz="1600" dirty="0">
                <a:solidFill>
                  <a:srgbClr val="002060"/>
                </a:solidFill>
                <a:latin typeface="Arial Rounded MT Bold" panose="020F0704030504030204" pitchFamily="34" charset="0"/>
                <a:cs typeface="Arial" pitchFamily="34" charset="0"/>
              </a:rPr>
              <a:t>guidance (disciplinary, </a:t>
            </a:r>
            <a:r>
              <a:rPr lang="en-GB" sz="1600" dirty="0" smtClean="0">
                <a:solidFill>
                  <a:srgbClr val="002060"/>
                </a:solidFill>
                <a:latin typeface="Arial Rounded MT Bold" panose="020F0704030504030204" pitchFamily="34" charset="0"/>
                <a:cs typeface="Arial" pitchFamily="34" charset="0"/>
              </a:rPr>
              <a:t/>
            </a:r>
            <a:br>
              <a:rPr lang="en-GB" sz="1600" dirty="0" smtClean="0">
                <a:solidFill>
                  <a:srgbClr val="002060"/>
                </a:solidFill>
                <a:latin typeface="Arial Rounded MT Bold" panose="020F0704030504030204" pitchFamily="34" charset="0"/>
                <a:cs typeface="Arial" pitchFamily="34" charset="0"/>
              </a:rPr>
            </a:br>
            <a:r>
              <a:rPr lang="en-GB" sz="1600" dirty="0" smtClean="0">
                <a:solidFill>
                  <a:srgbClr val="002060"/>
                </a:solidFill>
                <a:latin typeface="Arial Rounded MT Bold" panose="020F0704030504030204" pitchFamily="34" charset="0"/>
                <a:cs typeface="Arial" pitchFamily="34" charset="0"/>
              </a:rPr>
              <a:t>funder </a:t>
            </a:r>
            <a:r>
              <a:rPr lang="en-GB" sz="1600" dirty="0">
                <a:solidFill>
                  <a:srgbClr val="002060"/>
                </a:solidFill>
                <a:latin typeface="Arial Rounded MT Bold" panose="020F0704030504030204" pitchFamily="34" charset="0"/>
                <a:cs typeface="Arial" pitchFamily="34" charset="0"/>
              </a:rPr>
              <a:t>etc.) </a:t>
            </a:r>
          </a:p>
          <a:p>
            <a:pPr marL="568325" lvl="1">
              <a:spcBef>
                <a:spcPts val="0"/>
              </a:spcBef>
              <a:spcAft>
                <a:spcPts val="600"/>
              </a:spcAft>
              <a:buClr>
                <a:schemeClr val="bg2"/>
              </a:buClr>
              <a:buFont typeface="Arial" panose="020B0604020202020204" pitchFamily="34" charset="0"/>
              <a:buChar char="•"/>
            </a:pPr>
            <a:r>
              <a:rPr lang="en-GB" sz="1600" dirty="0">
                <a:solidFill>
                  <a:srgbClr val="002060"/>
                </a:solidFill>
                <a:latin typeface="Arial Rounded MT Bold" panose="020F0704030504030204" pitchFamily="34" charset="0"/>
                <a:cs typeface="Arial" pitchFamily="34" charset="0"/>
              </a:rPr>
              <a:t>Customised exports to a variety </a:t>
            </a:r>
            <a:r>
              <a:rPr lang="en-GB" sz="1600" dirty="0" smtClean="0">
                <a:solidFill>
                  <a:srgbClr val="002060"/>
                </a:solidFill>
                <a:latin typeface="Arial Rounded MT Bold" panose="020F0704030504030204" pitchFamily="34" charset="0"/>
                <a:cs typeface="Arial" pitchFamily="34" charset="0"/>
              </a:rPr>
              <a:t/>
            </a:r>
            <a:br>
              <a:rPr lang="en-GB" sz="1600" dirty="0" smtClean="0">
                <a:solidFill>
                  <a:srgbClr val="002060"/>
                </a:solidFill>
                <a:latin typeface="Arial Rounded MT Bold" panose="020F0704030504030204" pitchFamily="34" charset="0"/>
                <a:cs typeface="Arial" pitchFamily="34" charset="0"/>
              </a:rPr>
            </a:br>
            <a:r>
              <a:rPr lang="en-GB" sz="1600" dirty="0" smtClean="0">
                <a:solidFill>
                  <a:srgbClr val="002060"/>
                </a:solidFill>
                <a:latin typeface="Arial Rounded MT Bold" panose="020F0704030504030204" pitchFamily="34" charset="0"/>
                <a:cs typeface="Arial" pitchFamily="34" charset="0"/>
              </a:rPr>
              <a:t>of </a:t>
            </a:r>
            <a:r>
              <a:rPr lang="en-GB" sz="1600" dirty="0">
                <a:solidFill>
                  <a:srgbClr val="002060"/>
                </a:solidFill>
                <a:latin typeface="Arial Rounded MT Bold" panose="020F0704030504030204" pitchFamily="34" charset="0"/>
                <a:cs typeface="Arial" pitchFamily="34" charset="0"/>
              </a:rPr>
              <a:t>formats </a:t>
            </a:r>
          </a:p>
          <a:p>
            <a:pPr marL="568325" lvl="1">
              <a:spcBef>
                <a:spcPts val="0"/>
              </a:spcBef>
              <a:spcAft>
                <a:spcPts val="600"/>
              </a:spcAft>
              <a:buClr>
                <a:schemeClr val="bg2"/>
              </a:buClr>
              <a:buFont typeface="Arial" panose="020B0604020202020204" pitchFamily="34" charset="0"/>
              <a:buChar char="•"/>
            </a:pPr>
            <a:r>
              <a:rPr lang="en-GB" sz="1600" dirty="0">
                <a:solidFill>
                  <a:srgbClr val="002060"/>
                </a:solidFill>
                <a:latin typeface="Arial Rounded MT Bold" panose="020F0704030504030204" pitchFamily="34" charset="0"/>
                <a:cs typeface="Arial" pitchFamily="34" charset="0"/>
              </a:rPr>
              <a:t>Ability to share DMPs with others </a:t>
            </a:r>
          </a:p>
          <a:p>
            <a:pPr marL="0" indent="0">
              <a:spcBef>
                <a:spcPts val="600"/>
              </a:spcBef>
              <a:spcAft>
                <a:spcPts val="600"/>
              </a:spcAft>
              <a:buNone/>
            </a:pPr>
            <a:r>
              <a:rPr lang="en-GB" sz="1800" dirty="0">
                <a:solidFill>
                  <a:srgbClr val="002060"/>
                </a:solidFill>
                <a:latin typeface="Arial Rounded MT Bold" panose="020F0704030504030204" pitchFamily="34" charset="0"/>
                <a:ea typeface="MS PGothic" pitchFamily="34" charset="-128"/>
                <a:cs typeface="Times New Roman" pitchFamily="18" charset="0"/>
              </a:rPr>
              <a:t>Edinburgh has started the process of </a:t>
            </a:r>
            <a:r>
              <a:rPr lang="en-GB" sz="1800" dirty="0" smtClean="0">
                <a:solidFill>
                  <a:srgbClr val="002060"/>
                </a:solidFill>
                <a:latin typeface="Arial Rounded MT Bold" panose="020F0704030504030204" pitchFamily="34" charset="0"/>
                <a:ea typeface="MS PGothic" pitchFamily="34" charset="-128"/>
                <a:cs typeface="Times New Roman" pitchFamily="18" charset="0"/>
              </a:rPr>
              <a:t/>
            </a:r>
            <a:br>
              <a:rPr lang="en-GB" sz="1800" dirty="0" smtClean="0">
                <a:solidFill>
                  <a:srgbClr val="002060"/>
                </a:solidFill>
                <a:latin typeface="Arial Rounded MT Bold" panose="020F0704030504030204" pitchFamily="34" charset="0"/>
                <a:ea typeface="MS PGothic" pitchFamily="34" charset="-128"/>
                <a:cs typeface="Times New Roman" pitchFamily="18" charset="0"/>
              </a:rPr>
            </a:br>
            <a:r>
              <a:rPr lang="en-GB" sz="1800" dirty="0" smtClean="0">
                <a:solidFill>
                  <a:srgbClr val="002060"/>
                </a:solidFill>
                <a:latin typeface="Arial Rounded MT Bold" panose="020F0704030504030204" pitchFamily="34" charset="0"/>
                <a:ea typeface="MS PGothic" pitchFamily="34" charset="-128"/>
                <a:cs typeface="Times New Roman" pitchFamily="18" charset="0"/>
              </a:rPr>
              <a:t>customising </a:t>
            </a:r>
            <a:r>
              <a:rPr lang="en-GB" sz="1800" dirty="0" err="1">
                <a:solidFill>
                  <a:srgbClr val="002060"/>
                </a:solidFill>
                <a:latin typeface="Arial Rounded MT Bold" panose="020F0704030504030204" pitchFamily="34" charset="0"/>
                <a:ea typeface="MS PGothic" pitchFamily="34" charset="-128"/>
                <a:cs typeface="Times New Roman" pitchFamily="18" charset="0"/>
              </a:rPr>
              <a:t>DMPonline</a:t>
            </a:r>
            <a:r>
              <a:rPr lang="en-GB" sz="1800" dirty="0">
                <a:solidFill>
                  <a:srgbClr val="002060"/>
                </a:solidFill>
                <a:latin typeface="Arial Rounded MT Bold" panose="020F0704030504030204" pitchFamily="34" charset="0"/>
                <a:ea typeface="MS PGothic" pitchFamily="34" charset="-128"/>
                <a:cs typeface="Times New Roman" pitchFamily="18" charset="0"/>
              </a:rPr>
              <a:t> for its </a:t>
            </a:r>
            <a:r>
              <a:rPr lang="en-GB" sz="1800" dirty="0" smtClean="0">
                <a:solidFill>
                  <a:srgbClr val="002060"/>
                </a:solidFill>
                <a:latin typeface="Arial Rounded MT Bold" panose="020F0704030504030204" pitchFamily="34" charset="0"/>
                <a:ea typeface="MS PGothic" pitchFamily="34" charset="-128"/>
                <a:cs typeface="Times New Roman" pitchFamily="18" charset="0"/>
              </a:rPr>
              <a:t/>
            </a:r>
            <a:br>
              <a:rPr lang="en-GB" sz="1800" dirty="0" smtClean="0">
                <a:solidFill>
                  <a:srgbClr val="002060"/>
                </a:solidFill>
                <a:latin typeface="Arial Rounded MT Bold" panose="020F0704030504030204" pitchFamily="34" charset="0"/>
                <a:ea typeface="MS PGothic" pitchFamily="34" charset="-128"/>
                <a:cs typeface="Times New Roman" pitchFamily="18" charset="0"/>
              </a:rPr>
            </a:br>
            <a:r>
              <a:rPr lang="en-GB" sz="1800" dirty="0" smtClean="0">
                <a:solidFill>
                  <a:srgbClr val="002060"/>
                </a:solidFill>
                <a:latin typeface="Arial Rounded MT Bold" panose="020F0704030504030204" pitchFamily="34" charset="0"/>
                <a:ea typeface="MS PGothic" pitchFamily="34" charset="-128"/>
                <a:cs typeface="Times New Roman" pitchFamily="18" charset="0"/>
              </a:rPr>
              <a:t>researchers.</a:t>
            </a:r>
            <a:endParaRPr lang="en-GB" sz="1800" dirty="0" smtClean="0">
              <a:solidFill>
                <a:srgbClr val="002060"/>
              </a:solidFill>
              <a:latin typeface="Arial Rounded MT Bold" panose="020F0704030504030204" pitchFamily="34" charset="0"/>
            </a:endParaRPr>
          </a:p>
          <a:p>
            <a:pPr marL="0" indent="0">
              <a:spcBef>
                <a:spcPts val="600"/>
              </a:spcBef>
              <a:spcAft>
                <a:spcPts val="600"/>
              </a:spcAft>
              <a:buNone/>
            </a:pPr>
            <a:r>
              <a:rPr lang="en-GB" sz="1800" dirty="0" err="1" smtClean="0">
                <a:solidFill>
                  <a:srgbClr val="002060"/>
                </a:solidFill>
                <a:latin typeface="Arial Rounded MT Bold" panose="020F0704030504030204" pitchFamily="34" charset="0"/>
              </a:rPr>
              <a:t>DMP</a:t>
            </a:r>
            <a:r>
              <a:rPr lang="en-GB" sz="1800" i="1" dirty="0" err="1" smtClean="0">
                <a:solidFill>
                  <a:srgbClr val="002060"/>
                </a:solidFill>
                <a:latin typeface="Arial Rounded MT Bold" panose="020F0704030504030204" pitchFamily="34" charset="0"/>
              </a:rPr>
              <a:t>online</a:t>
            </a:r>
            <a:r>
              <a:rPr lang="en-GB" sz="1800" i="1" dirty="0" smtClean="0">
                <a:solidFill>
                  <a:srgbClr val="002060"/>
                </a:solidFill>
                <a:latin typeface="Arial Rounded MT Bold" panose="020F0704030504030204" pitchFamily="34" charset="0"/>
              </a:rPr>
              <a:t> </a:t>
            </a:r>
            <a:r>
              <a:rPr lang="en-GB" sz="1800" dirty="0">
                <a:solidFill>
                  <a:srgbClr val="002060"/>
                </a:solidFill>
                <a:latin typeface="Arial Rounded MT Bold" panose="020F0704030504030204" pitchFamily="34" charset="0"/>
              </a:rPr>
              <a:t>screencast:</a:t>
            </a:r>
            <a:r>
              <a:rPr lang="en-GB" sz="2000" dirty="0">
                <a:solidFill>
                  <a:srgbClr val="002060"/>
                </a:solidFill>
                <a:latin typeface="Arial Rounded MT Bold" panose="020F0704030504030204" pitchFamily="34" charset="0"/>
              </a:rPr>
              <a:t/>
            </a:r>
            <a:br>
              <a:rPr lang="en-GB" sz="2000" dirty="0">
                <a:solidFill>
                  <a:srgbClr val="002060"/>
                </a:solidFill>
                <a:latin typeface="Arial Rounded MT Bold" panose="020F0704030504030204" pitchFamily="34" charset="0"/>
              </a:rPr>
            </a:br>
            <a:r>
              <a:rPr lang="en-GB" sz="1400" dirty="0">
                <a:solidFill>
                  <a:srgbClr val="002060"/>
                </a:solidFill>
                <a:latin typeface="Arial Rounded MT Bold" panose="020F0704030504030204" pitchFamily="34" charset="0"/>
                <a:ea typeface="MS PGothic" pitchFamily="34" charset="-128"/>
                <a:cs typeface="Times New Roman" pitchFamily="18" charset="0"/>
                <a:hlinkClick r:id="rId4"/>
              </a:rPr>
              <a:t>http://www.screenr.com/PJHN</a:t>
            </a:r>
            <a:r>
              <a:rPr lang="en-GB" sz="1400" dirty="0">
                <a:solidFill>
                  <a:srgbClr val="002060"/>
                </a:solidFill>
                <a:latin typeface="Arial Rounded MT Bold" panose="020F0704030504030204" pitchFamily="34" charset="0"/>
                <a:ea typeface="MS PGothic" pitchFamily="34" charset="-128"/>
                <a:cs typeface="Times New Roman" pitchFamily="18" charset="0"/>
              </a:rPr>
              <a:t> </a:t>
            </a:r>
          </a:p>
          <a:p>
            <a:pPr marL="282575" lvl="0" indent="-282575" defTabSz="914400" eaLnBrk="1" fontAlgn="auto" hangingPunct="1">
              <a:spcBef>
                <a:spcPts val="2000"/>
              </a:spcBef>
              <a:spcAft>
                <a:spcPts val="0"/>
              </a:spcAft>
              <a:buNone/>
            </a:pPr>
            <a:endParaRPr lang="en-GB" sz="2800" dirty="0" smtClean="0">
              <a:latin typeface="+mn-lt"/>
              <a:ea typeface="MS PGothic" pitchFamily="34" charset="-128"/>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700808"/>
            <a:ext cx="3701362" cy="4248472"/>
          </a:xfrm>
          <a:prstGeom prst="rect">
            <a:avLst/>
          </a:prstGeom>
        </p:spPr>
      </p:pic>
    </p:spTree>
    <p:extLst>
      <p:ext uri="{BB962C8B-B14F-4D97-AF65-F5344CB8AC3E}">
        <p14:creationId xmlns:p14="http://schemas.microsoft.com/office/powerpoint/2010/main" val="412162709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noFill/>
        </p:spPr>
        <p:txBody>
          <a:bodyPr/>
          <a:lstStyle/>
          <a:p>
            <a:pPr algn="l"/>
            <a:r>
              <a:rPr lang="en-GB" sz="3600" dirty="0" smtClean="0">
                <a:solidFill>
                  <a:schemeClr val="tx2">
                    <a:lumMod val="75000"/>
                  </a:schemeClr>
                </a:solidFill>
                <a:latin typeface="Arial Rounded MT Bold" panose="020F0704030504030204" pitchFamily="34" charset="0"/>
              </a:rPr>
              <a:t>Supporting researchers with DMPs</a:t>
            </a:r>
            <a:endParaRPr lang="en-GB" sz="3600" dirty="0">
              <a:solidFill>
                <a:schemeClr val="tx2">
                  <a:lumMod val="75000"/>
                </a:schemeClr>
              </a:solidFill>
              <a:latin typeface="Arial Rounded MT Bold" panose="020F0704030504030204" pitchFamily="34" charset="0"/>
            </a:endParaRPr>
          </a:p>
        </p:txBody>
      </p:sp>
      <p:sp>
        <p:nvSpPr>
          <p:cNvPr id="3" name="Content Placeholder 4"/>
          <p:cNvSpPr>
            <a:spLocks noGrp="1"/>
          </p:cNvSpPr>
          <p:nvPr>
            <p:ph idx="1"/>
          </p:nvPr>
        </p:nvSpPr>
        <p:spPr>
          <a:xfrm>
            <a:off x="457200" y="1844824"/>
            <a:ext cx="8229600" cy="4525963"/>
          </a:xfrm>
          <a:noFill/>
        </p:spPr>
        <p:txBody>
          <a:bodyPr/>
          <a:lstStyle/>
          <a:p>
            <a:pPr>
              <a:spcAft>
                <a:spcPts val="1200"/>
              </a:spcAft>
              <a:buNone/>
            </a:pPr>
            <a:r>
              <a:rPr lang="en-GB" sz="2400" dirty="0">
                <a:solidFill>
                  <a:schemeClr val="tx2">
                    <a:lumMod val="75000"/>
                  </a:schemeClr>
                </a:solidFill>
                <a:latin typeface="Arial Rounded MT Bold" panose="020F0704030504030204" pitchFamily="34" charset="0"/>
              </a:rPr>
              <a:t>Various types of support </a:t>
            </a:r>
            <a:r>
              <a:rPr lang="en-GB" sz="2400" dirty="0" smtClean="0">
                <a:solidFill>
                  <a:schemeClr val="tx2">
                    <a:lumMod val="75000"/>
                  </a:schemeClr>
                </a:solidFill>
                <a:latin typeface="Arial Rounded MT Bold" panose="020F0704030504030204" pitchFamily="34" charset="0"/>
              </a:rPr>
              <a:t>we will provide:</a:t>
            </a:r>
            <a:endParaRPr lang="en-GB" sz="2400" dirty="0">
              <a:solidFill>
                <a:schemeClr val="tx2">
                  <a:lumMod val="75000"/>
                </a:schemeClr>
              </a:solidFill>
              <a:latin typeface="Arial Rounded MT Bold" panose="020F0704030504030204" pitchFamily="34" charset="0"/>
            </a:endParaRPr>
          </a:p>
          <a:p>
            <a:pPr lvl="0">
              <a:spcBef>
                <a:spcPts val="0"/>
              </a:spcBef>
              <a:spcAft>
                <a:spcPts val="600"/>
              </a:spcAft>
            </a:pPr>
            <a:r>
              <a:rPr lang="en-GB" sz="2400" dirty="0">
                <a:solidFill>
                  <a:schemeClr val="tx2">
                    <a:lumMod val="75000"/>
                  </a:schemeClr>
                </a:solidFill>
                <a:latin typeface="Arial Rounded MT Bold" panose="020F0704030504030204" pitchFamily="34" charset="0"/>
              </a:rPr>
              <a:t>Guidelines and templates on what to include in </a:t>
            </a:r>
            <a:r>
              <a:rPr lang="en-GB" sz="2400" dirty="0" smtClean="0">
                <a:solidFill>
                  <a:schemeClr val="tx2">
                    <a:lumMod val="75000"/>
                  </a:schemeClr>
                </a:solidFill>
                <a:latin typeface="Arial Rounded MT Bold" panose="020F0704030504030204" pitchFamily="34" charset="0"/>
              </a:rPr>
              <a:t>plans.</a:t>
            </a:r>
          </a:p>
          <a:p>
            <a:pPr lvl="0">
              <a:spcBef>
                <a:spcPts val="0"/>
              </a:spcBef>
              <a:spcAft>
                <a:spcPts val="600"/>
              </a:spcAft>
            </a:pPr>
            <a:r>
              <a:rPr lang="en-GB" sz="2400" dirty="0">
                <a:solidFill>
                  <a:schemeClr val="tx2">
                    <a:lumMod val="75000"/>
                  </a:schemeClr>
                </a:solidFill>
                <a:latin typeface="Arial Rounded MT Bold" panose="020F0704030504030204" pitchFamily="34" charset="0"/>
              </a:rPr>
              <a:t>Example answers, guidance and links to local support</a:t>
            </a:r>
          </a:p>
          <a:p>
            <a:pPr lvl="0">
              <a:spcBef>
                <a:spcPts val="0"/>
              </a:spcBef>
              <a:spcAft>
                <a:spcPts val="600"/>
              </a:spcAft>
            </a:pPr>
            <a:r>
              <a:rPr lang="en-GB" sz="2400" dirty="0" smtClean="0">
                <a:solidFill>
                  <a:schemeClr val="tx2">
                    <a:lumMod val="75000"/>
                  </a:schemeClr>
                </a:solidFill>
                <a:latin typeface="Arial Rounded MT Bold" panose="020F0704030504030204" pitchFamily="34" charset="0"/>
              </a:rPr>
              <a:t>A </a:t>
            </a:r>
            <a:r>
              <a:rPr lang="en-GB" sz="2400" dirty="0">
                <a:solidFill>
                  <a:schemeClr val="tx2">
                    <a:lumMod val="75000"/>
                  </a:schemeClr>
                </a:solidFill>
                <a:latin typeface="Arial Rounded MT Bold" panose="020F0704030504030204" pitchFamily="34" charset="0"/>
              </a:rPr>
              <a:t>library of successful DMPs to </a:t>
            </a:r>
            <a:r>
              <a:rPr lang="en-GB" sz="2400" dirty="0" smtClean="0">
                <a:solidFill>
                  <a:schemeClr val="tx2">
                    <a:lumMod val="75000"/>
                  </a:schemeClr>
                </a:solidFill>
                <a:latin typeface="Arial Rounded MT Bold" panose="020F0704030504030204" pitchFamily="34" charset="0"/>
              </a:rPr>
              <a:t>reuse.</a:t>
            </a:r>
            <a:endParaRPr lang="en-GB" sz="2400" dirty="0">
              <a:solidFill>
                <a:schemeClr val="tx2">
                  <a:lumMod val="75000"/>
                </a:schemeClr>
              </a:solidFill>
              <a:latin typeface="Arial Rounded MT Bold" panose="020F0704030504030204" pitchFamily="34" charset="0"/>
            </a:endParaRPr>
          </a:p>
          <a:p>
            <a:pPr lvl="0">
              <a:spcBef>
                <a:spcPts val="0"/>
              </a:spcBef>
              <a:spcAft>
                <a:spcPts val="600"/>
              </a:spcAft>
            </a:pPr>
            <a:r>
              <a:rPr lang="en-GB" sz="2400" dirty="0">
                <a:solidFill>
                  <a:schemeClr val="tx2">
                    <a:lumMod val="75000"/>
                  </a:schemeClr>
                </a:solidFill>
                <a:latin typeface="Arial Rounded MT Bold" panose="020F0704030504030204" pitchFamily="34" charset="0"/>
              </a:rPr>
              <a:t>Training courses and guidance </a:t>
            </a:r>
            <a:r>
              <a:rPr lang="en-GB" sz="2400" dirty="0" smtClean="0">
                <a:solidFill>
                  <a:schemeClr val="tx2">
                    <a:lumMod val="75000"/>
                  </a:schemeClr>
                </a:solidFill>
                <a:latin typeface="Arial Rounded MT Bold" panose="020F0704030504030204" pitchFamily="34" charset="0"/>
              </a:rPr>
              <a:t>websites.</a:t>
            </a:r>
            <a:endParaRPr lang="en-GB" sz="2400" dirty="0">
              <a:solidFill>
                <a:schemeClr val="tx2">
                  <a:lumMod val="75000"/>
                </a:schemeClr>
              </a:solidFill>
              <a:latin typeface="Arial Rounded MT Bold" panose="020F0704030504030204" pitchFamily="34" charset="0"/>
            </a:endParaRPr>
          </a:p>
          <a:p>
            <a:pPr lvl="0">
              <a:spcBef>
                <a:spcPts val="0"/>
              </a:spcBef>
              <a:spcAft>
                <a:spcPts val="600"/>
              </a:spcAft>
            </a:pPr>
            <a:r>
              <a:rPr lang="en-GB" sz="2400" dirty="0">
                <a:solidFill>
                  <a:schemeClr val="tx2">
                    <a:lumMod val="75000"/>
                  </a:schemeClr>
                </a:solidFill>
                <a:latin typeface="Arial Rounded MT Bold" panose="020F0704030504030204" pitchFamily="34" charset="0"/>
              </a:rPr>
              <a:t>Tailored consultancy </a:t>
            </a:r>
            <a:r>
              <a:rPr lang="en-GB" sz="2400" dirty="0" smtClean="0">
                <a:solidFill>
                  <a:schemeClr val="tx2">
                    <a:lumMod val="75000"/>
                  </a:schemeClr>
                </a:solidFill>
                <a:latin typeface="Arial Rounded MT Bold" panose="020F0704030504030204" pitchFamily="34" charset="0"/>
              </a:rPr>
              <a:t>services.</a:t>
            </a:r>
            <a:endParaRPr lang="en-GB" sz="2400" dirty="0">
              <a:solidFill>
                <a:schemeClr val="tx2">
                  <a:lumMod val="75000"/>
                </a:schemeClr>
              </a:solidFill>
              <a:latin typeface="Arial Rounded MT Bold" panose="020F0704030504030204" pitchFamily="34" charset="0"/>
            </a:endParaRPr>
          </a:p>
          <a:p>
            <a:pPr lvl="0">
              <a:spcBef>
                <a:spcPts val="0"/>
              </a:spcBef>
              <a:spcAft>
                <a:spcPts val="600"/>
              </a:spcAft>
            </a:pPr>
            <a:r>
              <a:rPr lang="en-GB" sz="2400" dirty="0">
                <a:solidFill>
                  <a:schemeClr val="tx2">
                    <a:lumMod val="75000"/>
                  </a:schemeClr>
                </a:solidFill>
                <a:latin typeface="Arial Rounded MT Bold" panose="020F0704030504030204" pitchFamily="34" charset="0"/>
              </a:rPr>
              <a:t>Online tools (e.g. customised </a:t>
            </a:r>
            <a:r>
              <a:rPr lang="en-GB" sz="2400" dirty="0" err="1">
                <a:solidFill>
                  <a:schemeClr val="tx2">
                    <a:lumMod val="75000"/>
                  </a:schemeClr>
                </a:solidFill>
                <a:latin typeface="Arial Rounded MT Bold" panose="020F0704030504030204" pitchFamily="34" charset="0"/>
              </a:rPr>
              <a:t>DMPonline</a:t>
            </a:r>
            <a:r>
              <a:rPr lang="en-GB" sz="2400" dirty="0" smtClean="0">
                <a:solidFill>
                  <a:schemeClr val="tx2">
                    <a:lumMod val="75000"/>
                  </a:schemeClr>
                </a:solidFill>
                <a:latin typeface="Arial Rounded MT Bold" panose="020F0704030504030204" pitchFamily="34" charset="0"/>
              </a:rPr>
              <a:t>).</a:t>
            </a:r>
          </a:p>
          <a:p>
            <a:pPr marL="282575" lvl="0" indent="-282575" defTabSz="914400" eaLnBrk="1" fontAlgn="auto" hangingPunct="1">
              <a:spcBef>
                <a:spcPts val="2000"/>
              </a:spcBef>
              <a:spcAft>
                <a:spcPts val="0"/>
              </a:spcAft>
              <a:buNone/>
            </a:pPr>
            <a:endParaRPr lang="en-GB" sz="1800" dirty="0">
              <a:solidFill>
                <a:schemeClr val="bg1"/>
              </a:solidFill>
              <a:latin typeface="Calibri"/>
              <a:ea typeface="MS PGothic" pitchFamily="34" charset="-128"/>
              <a:cs typeface="Times New Roman" pitchFamily="18" charset="0"/>
            </a:endParaRPr>
          </a:p>
        </p:txBody>
      </p:sp>
    </p:spTree>
    <p:extLst>
      <p:ext uri="{BB962C8B-B14F-4D97-AF65-F5344CB8AC3E}">
        <p14:creationId xmlns:p14="http://schemas.microsoft.com/office/powerpoint/2010/main" val="62467370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457200" y="274638"/>
            <a:ext cx="8229600" cy="850106"/>
          </a:xfrm>
          <a:noFill/>
        </p:spPr>
        <p:txBody>
          <a:bodyPr/>
          <a:lstStyle/>
          <a:p>
            <a:pPr algn="l"/>
            <a:r>
              <a:rPr lang="en-GB" sz="4000" dirty="0" err="1" smtClean="0">
                <a:solidFill>
                  <a:schemeClr val="tx2">
                    <a:lumMod val="75000"/>
                  </a:schemeClr>
                </a:solidFill>
                <a:latin typeface="Arial Rounded MT Bold" panose="020F0704030504030204" pitchFamily="34" charset="0"/>
              </a:rPr>
              <a:t>DataStore</a:t>
            </a:r>
            <a:endParaRPr lang="en-GB" sz="4000" dirty="0">
              <a:solidFill>
                <a:schemeClr val="tx2">
                  <a:lumMod val="75000"/>
                </a:schemeClr>
              </a:solidFill>
              <a:latin typeface="Arial Rounded MT Bold" panose="020F0704030504030204" pitchFamily="34" charset="0"/>
            </a:endParaRPr>
          </a:p>
        </p:txBody>
      </p:sp>
      <p:sp>
        <p:nvSpPr>
          <p:cNvPr id="3" name="Content Placeholder 4"/>
          <p:cNvSpPr>
            <a:spLocks noGrp="1"/>
          </p:cNvSpPr>
          <p:nvPr>
            <p:ph idx="1"/>
          </p:nvPr>
        </p:nvSpPr>
        <p:spPr>
          <a:xfrm>
            <a:off x="467544" y="1124744"/>
            <a:ext cx="8229600" cy="4525963"/>
          </a:xfrm>
          <a:noFill/>
        </p:spPr>
        <p:txBody>
          <a:bodyPr/>
          <a:lstStyle/>
          <a:p>
            <a:pPr>
              <a:lnSpc>
                <a:spcPct val="120000"/>
              </a:lnSpc>
              <a:spcBef>
                <a:spcPts val="600"/>
              </a:spcBef>
              <a:spcAft>
                <a:spcPts val="600"/>
              </a:spcAft>
              <a:buClr>
                <a:schemeClr val="accent5">
                  <a:lumMod val="75000"/>
                </a:schemeClr>
              </a:buClr>
              <a:buFont typeface="Wingdings" panose="05000000000000000000" pitchFamily="2" charset="2"/>
              <a:buChar char="§"/>
            </a:pPr>
            <a:r>
              <a:rPr lang="en-US" altLang="en-US" sz="2400" dirty="0">
                <a:solidFill>
                  <a:schemeClr val="tx2">
                    <a:lumMod val="75000"/>
                  </a:schemeClr>
                </a:solidFill>
                <a:latin typeface="Arial Rounded MT Bold" panose="020F0704030504030204" pitchFamily="34" charset="0"/>
                <a:cs typeface="Arial" charset="0"/>
              </a:rPr>
              <a:t>The facility to store data that are actively used in current research </a:t>
            </a:r>
            <a:r>
              <a:rPr lang="en-US" altLang="en-US" sz="2400" dirty="0" smtClean="0">
                <a:solidFill>
                  <a:schemeClr val="tx2">
                    <a:lumMod val="75000"/>
                  </a:schemeClr>
                </a:solidFill>
                <a:latin typeface="Arial Rounded MT Bold" panose="020F0704030504030204" pitchFamily="34" charset="0"/>
                <a:cs typeface="Arial" charset="0"/>
              </a:rPr>
              <a:t>activities.</a:t>
            </a:r>
            <a:endParaRPr lang="en-US" altLang="en-US" sz="2400" dirty="0">
              <a:solidFill>
                <a:schemeClr val="tx2">
                  <a:lumMod val="75000"/>
                </a:schemeClr>
              </a:solidFill>
              <a:latin typeface="Arial Rounded MT Bold" panose="020F0704030504030204" pitchFamily="34" charset="0"/>
              <a:cs typeface="Arial" charset="0"/>
            </a:endParaRPr>
          </a:p>
          <a:p>
            <a:pPr>
              <a:lnSpc>
                <a:spcPct val="120000"/>
              </a:lnSpc>
              <a:spcBef>
                <a:spcPts val="600"/>
              </a:spcBef>
              <a:spcAft>
                <a:spcPts val="600"/>
              </a:spcAft>
              <a:buClr>
                <a:schemeClr val="accent5">
                  <a:lumMod val="75000"/>
                </a:schemeClr>
              </a:buClr>
              <a:buFont typeface="Wingdings" panose="05000000000000000000" pitchFamily="2" charset="2"/>
              <a:buChar char="§"/>
            </a:pPr>
            <a:r>
              <a:rPr lang="en-US" altLang="en-US" sz="2400" dirty="0" smtClean="0">
                <a:solidFill>
                  <a:schemeClr val="tx2">
                    <a:lumMod val="75000"/>
                  </a:schemeClr>
                </a:solidFill>
                <a:latin typeface="Arial Rounded MT Bold" panose="020F0704030504030204" pitchFamily="34" charset="0"/>
                <a:cs typeface="Arial" charset="0"/>
              </a:rPr>
              <a:t>0.5 </a:t>
            </a:r>
            <a:r>
              <a:rPr lang="en-US" altLang="en-US" sz="2400" dirty="0">
                <a:solidFill>
                  <a:schemeClr val="tx2">
                    <a:lumMod val="75000"/>
                  </a:schemeClr>
                </a:solidFill>
                <a:latin typeface="Arial Rounded MT Bold" panose="020F0704030504030204" pitchFamily="34" charset="0"/>
                <a:cs typeface="Arial" charset="0"/>
              </a:rPr>
              <a:t>TB (500GB) per researcher, PGR upwards</a:t>
            </a:r>
          </a:p>
          <a:p>
            <a:pPr>
              <a:lnSpc>
                <a:spcPct val="120000"/>
              </a:lnSpc>
              <a:spcBef>
                <a:spcPts val="600"/>
              </a:spcBef>
              <a:spcAft>
                <a:spcPts val="600"/>
              </a:spcAft>
              <a:buClr>
                <a:schemeClr val="accent5">
                  <a:lumMod val="75000"/>
                </a:schemeClr>
              </a:buClr>
              <a:buFont typeface="Wingdings" panose="05000000000000000000" pitchFamily="2" charset="2"/>
              <a:buChar char="§"/>
            </a:pPr>
            <a:r>
              <a:rPr lang="en-US" altLang="en-US" sz="2400" dirty="0">
                <a:solidFill>
                  <a:schemeClr val="tx2">
                    <a:lumMod val="75000"/>
                  </a:schemeClr>
                </a:solidFill>
                <a:latin typeface="Arial Rounded MT Bold" panose="020F0704030504030204" pitchFamily="34" charset="0"/>
                <a:cs typeface="Arial" charset="0"/>
              </a:rPr>
              <a:t>Up to 0.25TB of each allocation can be used to create “shared” group </a:t>
            </a:r>
            <a:r>
              <a:rPr lang="en-US" altLang="en-US" sz="2400" dirty="0" smtClean="0">
                <a:solidFill>
                  <a:schemeClr val="tx2">
                    <a:lumMod val="75000"/>
                  </a:schemeClr>
                </a:solidFill>
                <a:latin typeface="Arial Rounded MT Bold" panose="020F0704030504030204" pitchFamily="34" charset="0"/>
                <a:cs typeface="Arial" charset="0"/>
              </a:rPr>
              <a:t>storage.</a:t>
            </a:r>
            <a:endParaRPr lang="en-US" altLang="en-US" sz="2400" dirty="0">
              <a:solidFill>
                <a:schemeClr val="tx2">
                  <a:lumMod val="75000"/>
                </a:schemeClr>
              </a:solidFill>
              <a:latin typeface="Arial Rounded MT Bold" panose="020F0704030504030204" pitchFamily="34" charset="0"/>
              <a:cs typeface="Arial" charset="0"/>
            </a:endParaRPr>
          </a:p>
          <a:p>
            <a:pPr>
              <a:lnSpc>
                <a:spcPct val="120000"/>
              </a:lnSpc>
              <a:spcBef>
                <a:spcPts val="600"/>
              </a:spcBef>
              <a:spcAft>
                <a:spcPts val="600"/>
              </a:spcAft>
              <a:buClr>
                <a:schemeClr val="accent5">
                  <a:lumMod val="75000"/>
                </a:schemeClr>
              </a:buClr>
              <a:buFont typeface="Wingdings" panose="05000000000000000000" pitchFamily="2" charset="2"/>
              <a:buChar char="§"/>
            </a:pPr>
            <a:r>
              <a:rPr lang="en-US" altLang="en-US" sz="2400" dirty="0">
                <a:solidFill>
                  <a:schemeClr val="tx2">
                    <a:lumMod val="75000"/>
                  </a:schemeClr>
                </a:solidFill>
                <a:latin typeface="Arial Rounded MT Bold" panose="020F0704030504030204" pitchFamily="34" charset="0"/>
                <a:cs typeface="Arial" charset="0"/>
              </a:rPr>
              <a:t>Cost of extra storage: £200 per TB per year= 1TB primary storage, 10 days online file history, 60 days backup, DR </a:t>
            </a:r>
            <a:r>
              <a:rPr lang="en-US" altLang="en-US" sz="2400" dirty="0" smtClean="0">
                <a:solidFill>
                  <a:schemeClr val="tx2">
                    <a:lumMod val="75000"/>
                  </a:schemeClr>
                </a:solidFill>
                <a:latin typeface="Arial Rounded MT Bold" panose="020F0704030504030204" pitchFamily="34" charset="0"/>
                <a:cs typeface="Arial" charset="0"/>
              </a:rPr>
              <a:t>copy.</a:t>
            </a:r>
          </a:p>
          <a:p>
            <a:pPr>
              <a:lnSpc>
                <a:spcPct val="120000"/>
              </a:lnSpc>
              <a:spcBef>
                <a:spcPts val="600"/>
              </a:spcBef>
              <a:spcAft>
                <a:spcPts val="600"/>
              </a:spcAft>
              <a:buClr>
                <a:schemeClr val="accent5">
                  <a:lumMod val="75000"/>
                </a:schemeClr>
              </a:buClr>
              <a:buFont typeface="Wingdings" panose="05000000000000000000" pitchFamily="2" charset="2"/>
              <a:buChar char="§"/>
            </a:pPr>
            <a:r>
              <a:rPr lang="en-US" altLang="en-US" sz="2400" dirty="0" smtClean="0">
                <a:solidFill>
                  <a:schemeClr val="tx2">
                    <a:lumMod val="75000"/>
                  </a:schemeClr>
                </a:solidFill>
                <a:latin typeface="Arial Rounded MT Bold" panose="020F0704030504030204" pitchFamily="34" charset="0"/>
                <a:cs typeface="Arial" charset="0"/>
              </a:rPr>
              <a:t>Integration with ECDF (‘Eddie’) high performance computing cluster &amp; </a:t>
            </a:r>
            <a:r>
              <a:rPr lang="en-US" altLang="en-US" sz="2400" dirty="0" err="1" smtClean="0">
                <a:solidFill>
                  <a:schemeClr val="tx2">
                    <a:lumMod val="75000"/>
                  </a:schemeClr>
                </a:solidFill>
                <a:latin typeface="Arial Rounded MT Bold" panose="020F0704030504030204" pitchFamily="34" charset="0"/>
                <a:cs typeface="Arial" charset="0"/>
              </a:rPr>
              <a:t>RSpace</a:t>
            </a:r>
            <a:r>
              <a:rPr lang="en-US" altLang="en-US" sz="2400" dirty="0" smtClean="0">
                <a:solidFill>
                  <a:schemeClr val="tx2">
                    <a:lumMod val="75000"/>
                  </a:schemeClr>
                </a:solidFill>
                <a:latin typeface="Arial Rounded MT Bold" panose="020F0704030504030204" pitchFamily="34" charset="0"/>
                <a:cs typeface="Arial" charset="0"/>
              </a:rPr>
              <a:t> ELNs</a:t>
            </a:r>
            <a:endParaRPr lang="en-US" altLang="en-US" sz="2400" dirty="0">
              <a:solidFill>
                <a:schemeClr val="tx2">
                  <a:lumMod val="75000"/>
                </a:schemeClr>
              </a:solidFill>
              <a:latin typeface="Arial Rounded MT Bold" panose="020F0704030504030204" pitchFamily="34" charset="0"/>
              <a:cs typeface="Arial" charset="0"/>
            </a:endParaRPr>
          </a:p>
          <a:p>
            <a:pPr marL="282575" lvl="0" indent="-282575" defTabSz="914400" eaLnBrk="1" fontAlgn="auto" hangingPunct="1">
              <a:spcBef>
                <a:spcPts val="2000"/>
              </a:spcBef>
              <a:spcAft>
                <a:spcPts val="0"/>
              </a:spcAft>
              <a:buNone/>
            </a:pPr>
            <a:endParaRPr lang="en-GB" sz="1800" dirty="0">
              <a:solidFill>
                <a:schemeClr val="bg1"/>
              </a:solidFill>
              <a:latin typeface="Calibri"/>
              <a:ea typeface="MS PGothic" pitchFamily="34" charset="-128"/>
              <a:cs typeface="Times New Roman" pitchFamily="18" charset="0"/>
            </a:endParaRPr>
          </a:p>
        </p:txBody>
      </p:sp>
    </p:spTree>
    <p:extLst>
      <p:ext uri="{BB962C8B-B14F-4D97-AF65-F5344CB8AC3E}">
        <p14:creationId xmlns:p14="http://schemas.microsoft.com/office/powerpoint/2010/main" val="143133308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noFill/>
        </p:spPr>
        <p:txBody>
          <a:bodyPr/>
          <a:lstStyle/>
          <a:p>
            <a:pPr algn="l"/>
            <a:r>
              <a:rPr lang="en-GB" sz="4000" dirty="0" smtClean="0">
                <a:solidFill>
                  <a:schemeClr val="tx2">
                    <a:lumMod val="75000"/>
                  </a:schemeClr>
                </a:solidFill>
                <a:latin typeface="Arial Rounded MT Bold" panose="020F0704030504030204" pitchFamily="34" charset="0"/>
              </a:rPr>
              <a:t>Accessing </a:t>
            </a:r>
            <a:r>
              <a:rPr lang="en-GB" sz="4000" dirty="0" err="1" smtClean="0">
                <a:solidFill>
                  <a:schemeClr val="tx2">
                    <a:lumMod val="75000"/>
                  </a:schemeClr>
                </a:solidFill>
                <a:latin typeface="Arial Rounded MT Bold" panose="020F0704030504030204" pitchFamily="34" charset="0"/>
              </a:rPr>
              <a:t>DataStore</a:t>
            </a:r>
            <a:endParaRPr lang="en-GB" sz="4000" dirty="0">
              <a:solidFill>
                <a:schemeClr val="tx2">
                  <a:lumMod val="75000"/>
                </a:schemeClr>
              </a:solidFill>
              <a:latin typeface="Arial Rounded MT Bold" panose="020F0704030504030204" pitchFamily="34" charset="0"/>
            </a:endParaRPr>
          </a:p>
        </p:txBody>
      </p:sp>
      <p:sp>
        <p:nvSpPr>
          <p:cNvPr id="3" name="Content Placeholder 4"/>
          <p:cNvSpPr>
            <a:spLocks noGrp="1"/>
          </p:cNvSpPr>
          <p:nvPr>
            <p:ph idx="1"/>
          </p:nvPr>
        </p:nvSpPr>
        <p:spPr>
          <a:xfrm>
            <a:off x="457200" y="1600200"/>
            <a:ext cx="8229600" cy="4525963"/>
          </a:xfrm>
          <a:noFill/>
        </p:spPr>
        <p:txBody>
          <a:bodyPr/>
          <a:lstStyle/>
          <a:p>
            <a:pPr marL="533700" lvl="0" defTabSz="914400" eaLnBrk="1" fontAlgn="auto" hangingPunct="1">
              <a:lnSpc>
                <a:spcPct val="120000"/>
              </a:lnSpc>
              <a:spcBef>
                <a:spcPts val="600"/>
              </a:spcBef>
              <a:spcAft>
                <a:spcPts val="0"/>
              </a:spcAft>
              <a:buClr>
                <a:schemeClr val="tx2">
                  <a:lumMod val="75000"/>
                </a:schemeClr>
              </a:buClr>
              <a:buSzPct val="85000"/>
              <a:buFont typeface="Arial" panose="020B0604020202020204" pitchFamily="34" charset="0"/>
              <a:buChar char="•"/>
            </a:pPr>
            <a:r>
              <a:rPr lang="en-GB" sz="2400" dirty="0">
                <a:solidFill>
                  <a:schemeClr val="tx2">
                    <a:lumMod val="75000"/>
                  </a:schemeClr>
                </a:solidFill>
                <a:latin typeface="Arial Rounded MT Bold" panose="020F0704030504030204" pitchFamily="34" charset="0"/>
                <a:ea typeface="+mn-ea"/>
                <a:cs typeface="Arial" pitchFamily="34" charset="0"/>
              </a:rPr>
              <a:t>Allocation will be provided as a mapped drive (M: U: etc.) on staff desktops</a:t>
            </a:r>
          </a:p>
          <a:p>
            <a:pPr marL="533700" lvl="0" defTabSz="914400" eaLnBrk="1" fontAlgn="auto" hangingPunct="1">
              <a:lnSpc>
                <a:spcPct val="120000"/>
              </a:lnSpc>
              <a:spcBef>
                <a:spcPts val="600"/>
              </a:spcBef>
              <a:spcAft>
                <a:spcPts val="0"/>
              </a:spcAft>
              <a:buClr>
                <a:schemeClr val="tx2">
                  <a:lumMod val="75000"/>
                </a:schemeClr>
              </a:buClr>
              <a:buSzPct val="85000"/>
              <a:buFont typeface="Arial" panose="020B0604020202020204" pitchFamily="34" charset="0"/>
              <a:buChar char="•"/>
            </a:pPr>
            <a:r>
              <a:rPr lang="en-GB" sz="2400" dirty="0">
                <a:solidFill>
                  <a:schemeClr val="tx2">
                    <a:lumMod val="75000"/>
                  </a:schemeClr>
                </a:solidFill>
                <a:latin typeface="Arial Rounded MT Bold" panose="020F0704030504030204" pitchFamily="34" charset="0"/>
                <a:ea typeface="+mn-ea"/>
                <a:cs typeface="Arial" pitchFamily="34" charset="0"/>
              </a:rPr>
              <a:t>Connect via “Run” or “Explorer” on Windows, or</a:t>
            </a:r>
          </a:p>
          <a:p>
            <a:pPr marL="808020" lvl="3" indent="-342900" defTabSz="914400" eaLnBrk="1" fontAlgn="auto" hangingPunct="1">
              <a:lnSpc>
                <a:spcPct val="120000"/>
              </a:lnSpc>
              <a:spcBef>
                <a:spcPts val="600"/>
              </a:spcBef>
              <a:spcAft>
                <a:spcPts val="0"/>
              </a:spcAft>
              <a:buClr>
                <a:schemeClr val="tx2">
                  <a:lumMod val="75000"/>
                </a:schemeClr>
              </a:buClr>
              <a:buSzPct val="70000"/>
              <a:buFont typeface="Arial" panose="020B0604020202020204" pitchFamily="34" charset="0"/>
              <a:buChar char="•"/>
            </a:pPr>
            <a:r>
              <a:rPr lang="en-GB" sz="2400" dirty="0">
                <a:solidFill>
                  <a:schemeClr val="tx2">
                    <a:lumMod val="75000"/>
                  </a:schemeClr>
                </a:solidFill>
                <a:latin typeface="Arial Rounded MT Bold" panose="020F0704030504030204" pitchFamily="34" charset="0"/>
                <a:ea typeface="+mn-ea"/>
                <a:cs typeface="Arial" pitchFamily="34" charset="0"/>
              </a:rPr>
              <a:t>“connect to server” on Mac/Linux*</a:t>
            </a:r>
          </a:p>
          <a:p>
            <a:pPr marL="533700" lvl="0" defTabSz="914400" eaLnBrk="1" fontAlgn="auto" hangingPunct="1">
              <a:lnSpc>
                <a:spcPct val="120000"/>
              </a:lnSpc>
              <a:spcBef>
                <a:spcPts val="600"/>
              </a:spcBef>
              <a:spcAft>
                <a:spcPts val="0"/>
              </a:spcAft>
              <a:buClr>
                <a:schemeClr val="tx2">
                  <a:lumMod val="75000"/>
                </a:schemeClr>
              </a:buClr>
              <a:buSzPct val="85000"/>
              <a:buFont typeface="Arial" panose="020B0604020202020204" pitchFamily="34" charset="0"/>
              <a:buChar char="•"/>
            </a:pPr>
            <a:r>
              <a:rPr lang="en-GB" sz="2400" dirty="0" smtClean="0">
                <a:solidFill>
                  <a:schemeClr val="tx2">
                    <a:lumMod val="75000"/>
                  </a:schemeClr>
                </a:solidFill>
                <a:latin typeface="Arial Rounded MT Bold" panose="020F0704030504030204" pitchFamily="34" charset="0"/>
                <a:ea typeface="+mn-ea"/>
                <a:cs typeface="Arial" pitchFamily="34" charset="0"/>
              </a:rPr>
              <a:t>Off-site </a:t>
            </a:r>
            <a:r>
              <a:rPr lang="en-GB" sz="2400" dirty="0">
                <a:solidFill>
                  <a:schemeClr val="tx2">
                    <a:lumMod val="75000"/>
                  </a:schemeClr>
                </a:solidFill>
                <a:latin typeface="Arial Rounded MT Bold" panose="020F0704030504030204" pitchFamily="34" charset="0"/>
                <a:ea typeface="+mn-ea"/>
                <a:cs typeface="Arial" pitchFamily="34" charset="0"/>
              </a:rPr>
              <a:t>access – VPN first, or use “SFTP”</a:t>
            </a:r>
          </a:p>
          <a:p>
            <a:pPr marL="533700" lvl="0" defTabSz="914400" eaLnBrk="1" fontAlgn="auto" hangingPunct="1">
              <a:lnSpc>
                <a:spcPct val="120000"/>
              </a:lnSpc>
              <a:spcBef>
                <a:spcPts val="600"/>
              </a:spcBef>
              <a:spcAft>
                <a:spcPts val="0"/>
              </a:spcAft>
              <a:buClr>
                <a:schemeClr val="tx2">
                  <a:lumMod val="75000"/>
                </a:schemeClr>
              </a:buClr>
              <a:buSzPct val="85000"/>
              <a:buFont typeface="Arial" panose="020B0604020202020204" pitchFamily="34" charset="0"/>
              <a:buChar char="•"/>
            </a:pPr>
            <a:r>
              <a:rPr lang="en-GB" sz="2400" dirty="0">
                <a:solidFill>
                  <a:schemeClr val="tx2">
                    <a:lumMod val="75000"/>
                  </a:schemeClr>
                </a:solidFill>
                <a:latin typeface="Arial Rounded MT Bold" panose="020F0704030504030204" pitchFamily="34" charset="0"/>
                <a:ea typeface="+mn-ea"/>
                <a:cs typeface="Arial" pitchFamily="34" charset="0"/>
              </a:rPr>
              <a:t>NFS available for fixed-location Linux </a:t>
            </a:r>
            <a:r>
              <a:rPr lang="en-GB" sz="2400" dirty="0" smtClean="0">
                <a:solidFill>
                  <a:schemeClr val="tx2">
                    <a:lumMod val="75000"/>
                  </a:schemeClr>
                </a:solidFill>
                <a:latin typeface="Arial Rounded MT Bold" panose="020F0704030504030204" pitchFamily="34" charset="0"/>
                <a:ea typeface="+mn-ea"/>
                <a:cs typeface="Arial" pitchFamily="34" charset="0"/>
              </a:rPr>
              <a:t>desktops</a:t>
            </a:r>
            <a:endParaRPr lang="en-GB" sz="2400" dirty="0">
              <a:solidFill>
                <a:schemeClr val="tx2">
                  <a:lumMod val="75000"/>
                </a:schemeClr>
              </a:solidFill>
              <a:latin typeface="Arial Rounded MT Bold" panose="020F0704030504030204" pitchFamily="34" charset="0"/>
              <a:ea typeface="+mn-ea"/>
              <a:cs typeface="+mn-cs"/>
            </a:endParaRPr>
          </a:p>
          <a:p>
            <a:pPr marL="0" lvl="0" indent="0" defTabSz="914400" eaLnBrk="1" fontAlgn="auto" hangingPunct="1">
              <a:lnSpc>
                <a:spcPct val="120000"/>
              </a:lnSpc>
              <a:spcBef>
                <a:spcPts val="600"/>
              </a:spcBef>
              <a:spcAft>
                <a:spcPts val="0"/>
              </a:spcAft>
              <a:buClr>
                <a:schemeClr val="tx2">
                  <a:lumMod val="75000"/>
                </a:schemeClr>
              </a:buClr>
              <a:buSzPct val="85000"/>
              <a:buNone/>
            </a:pPr>
            <a:endParaRPr lang="en-GB" sz="1100" dirty="0" smtClean="0">
              <a:solidFill>
                <a:schemeClr val="tx2">
                  <a:lumMod val="75000"/>
                </a:schemeClr>
              </a:solidFill>
              <a:latin typeface="Arial Rounded MT Bold" panose="020F0704030504030204" pitchFamily="34" charset="0"/>
            </a:endParaRPr>
          </a:p>
          <a:p>
            <a:pPr marL="0" lvl="0" indent="0" defTabSz="914400" eaLnBrk="1" fontAlgn="auto" hangingPunct="1">
              <a:lnSpc>
                <a:spcPct val="120000"/>
              </a:lnSpc>
              <a:spcBef>
                <a:spcPts val="600"/>
              </a:spcBef>
              <a:spcAft>
                <a:spcPts val="0"/>
              </a:spcAft>
              <a:buClr>
                <a:schemeClr val="tx2">
                  <a:lumMod val="75000"/>
                </a:schemeClr>
              </a:buClr>
              <a:buSzPct val="85000"/>
              <a:buNone/>
            </a:pPr>
            <a:r>
              <a:rPr lang="en-GB" sz="1100" dirty="0" smtClean="0">
                <a:solidFill>
                  <a:schemeClr val="tx2">
                    <a:lumMod val="75000"/>
                  </a:schemeClr>
                </a:solidFill>
                <a:latin typeface="Arial Rounded MT Bold" panose="020F0704030504030204" pitchFamily="34" charset="0"/>
              </a:rPr>
              <a:t>Documentation </a:t>
            </a:r>
            <a:r>
              <a:rPr lang="en-GB" sz="1100" dirty="0">
                <a:solidFill>
                  <a:schemeClr val="tx2">
                    <a:lumMod val="75000"/>
                  </a:schemeClr>
                </a:solidFill>
                <a:latin typeface="Arial Rounded MT Bold" panose="020F0704030504030204" pitchFamily="34" charset="0"/>
              </a:rPr>
              <a:t>links:</a:t>
            </a:r>
          </a:p>
          <a:p>
            <a:pPr marL="0" indent="0">
              <a:buNone/>
            </a:pPr>
            <a:r>
              <a:rPr lang="en-GB" sz="1100" dirty="0" smtClean="0">
                <a:latin typeface="Arial Rounded MT Bold" panose="020F0704030504030204" pitchFamily="34" charset="0"/>
                <a:hlinkClick r:id="rId3"/>
              </a:rPr>
              <a:t>http</a:t>
            </a:r>
            <a:r>
              <a:rPr lang="en-GB" sz="1100" dirty="0">
                <a:latin typeface="Arial Rounded MT Bold" panose="020F0704030504030204" pitchFamily="34" charset="0"/>
                <a:hlinkClick r:id="rId3"/>
              </a:rPr>
              <a:t>://</a:t>
            </a:r>
            <a:r>
              <a:rPr lang="en-GB" sz="1100" dirty="0" smtClean="0">
                <a:latin typeface="Arial Rounded MT Bold" panose="020F0704030504030204" pitchFamily="34" charset="0"/>
                <a:hlinkClick r:id="rId3"/>
              </a:rPr>
              <a:t>www.ed.ac.uk/schools-departments/information-services/computing/desktop-personal/network-shares/accessing-datastore-net-shares-win</a:t>
            </a:r>
            <a:r>
              <a:rPr lang="en-GB" sz="1100" dirty="0" smtClean="0">
                <a:latin typeface="Arial Rounded MT Bold" panose="020F0704030504030204" pitchFamily="34" charset="0"/>
              </a:rPr>
              <a:t> </a:t>
            </a:r>
            <a:endParaRPr lang="en-GB" sz="1100" dirty="0">
              <a:latin typeface="Arial Rounded MT Bold" panose="020F0704030504030204" pitchFamily="34" charset="0"/>
            </a:endParaRPr>
          </a:p>
          <a:p>
            <a:pPr marL="0" indent="0">
              <a:buNone/>
            </a:pPr>
            <a:r>
              <a:rPr lang="en-GB" sz="1100" dirty="0">
                <a:latin typeface="Arial Rounded MT Bold" panose="020F0704030504030204" pitchFamily="34" charset="0"/>
                <a:hlinkClick r:id="rId4"/>
              </a:rPr>
              <a:t>http://</a:t>
            </a:r>
            <a:r>
              <a:rPr lang="en-GB" sz="1100" dirty="0" smtClean="0">
                <a:latin typeface="Arial Rounded MT Bold" panose="020F0704030504030204" pitchFamily="34" charset="0"/>
                <a:hlinkClick r:id="rId4"/>
              </a:rPr>
              <a:t>www.ed.ac.uk/schools-departments/information-services/computing/desktop-personal/network-shares/accessing-datastore-net-shares-mac</a:t>
            </a:r>
            <a:r>
              <a:rPr lang="en-GB" sz="1100" dirty="0" smtClean="0">
                <a:latin typeface="Arial Rounded MT Bold" panose="020F0704030504030204" pitchFamily="34" charset="0"/>
              </a:rPr>
              <a:t> </a:t>
            </a:r>
            <a:endParaRPr lang="en-GB" sz="1100" dirty="0">
              <a:solidFill>
                <a:schemeClr val="bg1"/>
              </a:solidFill>
              <a:latin typeface="Arial Rounded MT Bold" panose="020F0704030504030204" pitchFamily="34" charset="0"/>
              <a:ea typeface="MS PGothic" pitchFamily="34" charset="-128"/>
              <a:cs typeface="Times New Roman" pitchFamily="18" charset="0"/>
            </a:endParaRPr>
          </a:p>
        </p:txBody>
      </p:sp>
    </p:spTree>
    <p:extLst>
      <p:ext uri="{BB962C8B-B14F-4D97-AF65-F5344CB8AC3E}">
        <p14:creationId xmlns:p14="http://schemas.microsoft.com/office/powerpoint/2010/main" val="35722554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467544" y="1569164"/>
            <a:ext cx="8229600" cy="4525963"/>
          </a:xfrm>
          <a:noFill/>
        </p:spPr>
        <p:txBody>
          <a:bodyPr/>
          <a:lstStyle/>
          <a:p>
            <a:pPr>
              <a:buClr>
                <a:schemeClr val="tx2">
                  <a:lumMod val="75000"/>
                </a:schemeClr>
              </a:buClr>
            </a:pPr>
            <a:endParaRPr lang="en-GB" sz="800" dirty="0" smtClean="0">
              <a:solidFill>
                <a:schemeClr val="tx2"/>
              </a:solidFill>
            </a:endParaRPr>
          </a:p>
          <a:p>
            <a:pPr>
              <a:buClr>
                <a:schemeClr val="tx2">
                  <a:lumMod val="75000"/>
                </a:schemeClr>
              </a:buClr>
            </a:pPr>
            <a:r>
              <a:rPr lang="en-GB" sz="2400" dirty="0" smtClean="0">
                <a:solidFill>
                  <a:schemeClr val="tx2">
                    <a:lumMod val="75000"/>
                  </a:schemeClr>
                </a:solidFill>
                <a:latin typeface="Arial Rounded MT Bold" panose="020F0704030504030204" pitchFamily="34" charset="0"/>
              </a:rPr>
              <a:t>'Dropbox-like’ file-hosting service for non-sensitive data: </a:t>
            </a:r>
            <a:r>
              <a:rPr lang="en-GB" sz="2400" dirty="0" smtClean="0">
                <a:solidFill>
                  <a:schemeClr val="tx2">
                    <a:lumMod val="75000"/>
                  </a:schemeClr>
                </a:solidFill>
                <a:latin typeface="Arial Rounded MT Bold" panose="020F0704030504030204" pitchFamily="34" charset="0"/>
                <a:hlinkClick r:id="rId3"/>
              </a:rPr>
              <a:t>ww.ed.ac.uk/is/</a:t>
            </a:r>
            <a:r>
              <a:rPr lang="en-GB" sz="2400" dirty="0" err="1" smtClean="0">
                <a:solidFill>
                  <a:schemeClr val="tx2">
                    <a:lumMod val="75000"/>
                  </a:schemeClr>
                </a:solidFill>
                <a:latin typeface="Arial Rounded MT Bold" panose="020F0704030504030204" pitchFamily="34" charset="0"/>
                <a:hlinkClick r:id="rId3"/>
              </a:rPr>
              <a:t>datasync</a:t>
            </a:r>
            <a:endParaRPr lang="en-GB" sz="2400" dirty="0" smtClean="0">
              <a:solidFill>
                <a:schemeClr val="tx2">
                  <a:lumMod val="75000"/>
                </a:schemeClr>
              </a:solidFill>
              <a:latin typeface="Arial Rounded MT Bold" panose="020F0704030504030204" pitchFamily="34" charset="0"/>
            </a:endParaRPr>
          </a:p>
          <a:p>
            <a:pPr>
              <a:buClr>
                <a:schemeClr val="tx2">
                  <a:lumMod val="75000"/>
                </a:schemeClr>
              </a:buClr>
            </a:pPr>
            <a:endParaRPr lang="en-GB" sz="800" dirty="0">
              <a:solidFill>
                <a:schemeClr val="tx2">
                  <a:lumMod val="75000"/>
                </a:schemeClr>
              </a:solidFill>
              <a:latin typeface="Arial Rounded MT Bold" panose="020F0704030504030204" pitchFamily="34" charset="0"/>
            </a:endParaRPr>
          </a:p>
          <a:p>
            <a:pPr>
              <a:buClr>
                <a:schemeClr val="tx2">
                  <a:lumMod val="75000"/>
                </a:schemeClr>
              </a:buClr>
            </a:pPr>
            <a:r>
              <a:rPr lang="en-GB" sz="2400" dirty="0" smtClean="0">
                <a:solidFill>
                  <a:schemeClr val="tx2">
                    <a:lumMod val="75000"/>
                  </a:schemeClr>
                </a:solidFill>
                <a:latin typeface="Arial Rounded MT Bold" panose="020F0704030504030204" pitchFamily="34" charset="0"/>
              </a:rPr>
              <a:t>Allows </a:t>
            </a:r>
            <a:r>
              <a:rPr lang="en-GB" sz="2400" dirty="0">
                <a:solidFill>
                  <a:schemeClr val="tx2">
                    <a:lumMod val="75000"/>
                  </a:schemeClr>
                </a:solidFill>
                <a:latin typeface="Arial Rounded MT Bold" panose="020F0704030504030204" pitchFamily="34" charset="0"/>
              </a:rPr>
              <a:t>sharing and </a:t>
            </a:r>
            <a:r>
              <a:rPr lang="en-GB" sz="2400" dirty="0" smtClean="0">
                <a:solidFill>
                  <a:schemeClr val="tx2">
                    <a:lumMod val="75000"/>
                  </a:schemeClr>
                </a:solidFill>
                <a:latin typeface="Arial Rounded MT Bold" panose="020F0704030504030204" pitchFamily="34" charset="0"/>
              </a:rPr>
              <a:t>synchronisation </a:t>
            </a:r>
            <a:r>
              <a:rPr lang="en-GB" sz="2400" dirty="0">
                <a:solidFill>
                  <a:schemeClr val="tx2">
                    <a:lumMod val="75000"/>
                  </a:schemeClr>
                </a:solidFill>
                <a:latin typeface="Arial Rounded MT Bold" panose="020F0704030504030204" pitchFamily="34" charset="0"/>
              </a:rPr>
              <a:t>of </a:t>
            </a:r>
            <a:r>
              <a:rPr lang="en-GB" sz="2400" dirty="0" smtClean="0">
                <a:solidFill>
                  <a:schemeClr val="tx2">
                    <a:lumMod val="75000"/>
                  </a:schemeClr>
                </a:solidFill>
                <a:latin typeface="Arial Rounded MT Bold" panose="020F0704030504030204" pitchFamily="34" charset="0"/>
              </a:rPr>
              <a:t>data.</a:t>
            </a:r>
          </a:p>
          <a:p>
            <a:pPr>
              <a:buClr>
                <a:schemeClr val="tx2">
                  <a:lumMod val="75000"/>
                </a:schemeClr>
              </a:buClr>
            </a:pPr>
            <a:endParaRPr lang="en-GB" sz="800" dirty="0">
              <a:solidFill>
                <a:schemeClr val="tx2">
                  <a:lumMod val="75000"/>
                </a:schemeClr>
              </a:solidFill>
              <a:latin typeface="Arial Rounded MT Bold" panose="020F0704030504030204" pitchFamily="34" charset="0"/>
            </a:endParaRPr>
          </a:p>
          <a:p>
            <a:pPr>
              <a:buClr>
                <a:schemeClr val="tx2">
                  <a:lumMod val="75000"/>
                </a:schemeClr>
              </a:buClr>
            </a:pPr>
            <a:r>
              <a:rPr lang="en-GB" sz="2400" dirty="0" smtClean="0">
                <a:solidFill>
                  <a:schemeClr val="tx2">
                    <a:lumMod val="75000"/>
                  </a:schemeClr>
                </a:solidFill>
                <a:latin typeface="Arial Rounded MT Bold" panose="020F0704030504030204" pitchFamily="34" charset="0"/>
              </a:rPr>
              <a:t>Share </a:t>
            </a:r>
            <a:r>
              <a:rPr lang="en-GB" sz="2400" dirty="0">
                <a:solidFill>
                  <a:schemeClr val="tx2">
                    <a:lumMod val="75000"/>
                  </a:schemeClr>
                </a:solidFill>
                <a:latin typeface="Arial Rounded MT Bold" panose="020F0704030504030204" pitchFamily="34" charset="0"/>
              </a:rPr>
              <a:t>using local clients or web </a:t>
            </a:r>
            <a:r>
              <a:rPr lang="en-GB" sz="2400" dirty="0" smtClean="0">
                <a:solidFill>
                  <a:schemeClr val="tx2">
                    <a:lumMod val="75000"/>
                  </a:schemeClr>
                </a:solidFill>
                <a:latin typeface="Arial Rounded MT Bold" panose="020F0704030504030204" pitchFamily="34" charset="0"/>
              </a:rPr>
              <a:t>URL with colleagues anywhere.</a:t>
            </a:r>
          </a:p>
          <a:p>
            <a:pPr>
              <a:buClr>
                <a:schemeClr val="tx2">
                  <a:lumMod val="75000"/>
                </a:schemeClr>
              </a:buClr>
            </a:pPr>
            <a:endParaRPr lang="en-GB" sz="800" dirty="0">
              <a:solidFill>
                <a:schemeClr val="tx2">
                  <a:lumMod val="75000"/>
                </a:schemeClr>
              </a:solidFill>
              <a:latin typeface="Arial Rounded MT Bold" panose="020F0704030504030204" pitchFamily="34" charset="0"/>
            </a:endParaRPr>
          </a:p>
          <a:p>
            <a:pPr>
              <a:buClr>
                <a:schemeClr val="tx2">
                  <a:lumMod val="75000"/>
                </a:schemeClr>
              </a:buClr>
            </a:pPr>
            <a:r>
              <a:rPr lang="en-GB" sz="2400" dirty="0" smtClean="0">
                <a:solidFill>
                  <a:schemeClr val="tx2">
                    <a:lumMod val="75000"/>
                  </a:schemeClr>
                </a:solidFill>
                <a:latin typeface="Arial Rounded MT Bold" panose="020F0704030504030204" pitchFamily="34" charset="0"/>
              </a:rPr>
              <a:t>20GB </a:t>
            </a:r>
            <a:r>
              <a:rPr lang="en-GB" sz="2400" dirty="0">
                <a:solidFill>
                  <a:schemeClr val="tx2">
                    <a:lumMod val="75000"/>
                  </a:schemeClr>
                </a:solidFill>
                <a:latin typeface="Arial Rounded MT Bold" panose="020F0704030504030204" pitchFamily="34" charset="0"/>
              </a:rPr>
              <a:t>free </a:t>
            </a:r>
            <a:r>
              <a:rPr lang="en-GB" sz="2400" dirty="0" smtClean="0">
                <a:solidFill>
                  <a:schemeClr val="tx2">
                    <a:lumMod val="75000"/>
                  </a:schemeClr>
                </a:solidFill>
                <a:latin typeface="Arial Rounded MT Bold" panose="020F0704030504030204" pitchFamily="34" charset="0"/>
              </a:rPr>
              <a:t>storage or </a:t>
            </a:r>
            <a:r>
              <a:rPr lang="en-GB" sz="2400" dirty="0">
                <a:solidFill>
                  <a:schemeClr val="tx2">
                    <a:lumMod val="75000"/>
                  </a:schemeClr>
                </a:solidFill>
                <a:latin typeface="Arial Rounded MT Bold" panose="020F0704030504030204" pitchFamily="34" charset="0"/>
              </a:rPr>
              <a:t>map to </a:t>
            </a:r>
            <a:r>
              <a:rPr lang="en-GB" sz="2400" dirty="0" smtClean="0">
                <a:solidFill>
                  <a:schemeClr val="tx2">
                    <a:lumMod val="75000"/>
                  </a:schemeClr>
                </a:solidFill>
                <a:latin typeface="Arial Rounded MT Bold" panose="020F0704030504030204" pitchFamily="34" charset="0"/>
              </a:rPr>
              <a:t>personal / group data on </a:t>
            </a:r>
            <a:r>
              <a:rPr lang="en-GB" sz="2400" dirty="0" err="1" smtClean="0">
                <a:solidFill>
                  <a:schemeClr val="tx2">
                    <a:lumMod val="75000"/>
                  </a:schemeClr>
                </a:solidFill>
                <a:latin typeface="Arial Rounded MT Bold" panose="020F0704030504030204" pitchFamily="34" charset="0"/>
              </a:rPr>
              <a:t>DataStore</a:t>
            </a:r>
            <a:r>
              <a:rPr lang="en-GB" sz="2400" dirty="0" smtClean="0">
                <a:solidFill>
                  <a:schemeClr val="tx2">
                    <a:lumMod val="75000"/>
                  </a:schemeClr>
                </a:solidFill>
                <a:latin typeface="Arial Rounded MT Bold" panose="020F0704030504030204" pitchFamily="34" charset="0"/>
              </a:rPr>
              <a:t> as required.</a:t>
            </a:r>
          </a:p>
          <a:p>
            <a:pPr>
              <a:buClr>
                <a:schemeClr val="tx2">
                  <a:lumMod val="75000"/>
                </a:schemeClr>
              </a:buClr>
            </a:pPr>
            <a:endParaRPr lang="en-GB" sz="800" dirty="0">
              <a:solidFill>
                <a:schemeClr val="tx2">
                  <a:lumMod val="75000"/>
                </a:schemeClr>
              </a:solidFill>
              <a:latin typeface="Arial Rounded MT Bold" panose="020F0704030504030204" pitchFamily="34" charset="0"/>
            </a:endParaRPr>
          </a:p>
          <a:p>
            <a:pPr>
              <a:buClr>
                <a:schemeClr val="tx2">
                  <a:lumMod val="75000"/>
                </a:schemeClr>
              </a:buClr>
            </a:pPr>
            <a:r>
              <a:rPr lang="en-GB" sz="2400" dirty="0" smtClean="0">
                <a:solidFill>
                  <a:schemeClr val="tx2">
                    <a:lumMod val="75000"/>
                  </a:schemeClr>
                </a:solidFill>
                <a:latin typeface="Arial Rounded MT Bold" panose="020F0704030504030204" pitchFamily="34" charset="0"/>
              </a:rPr>
              <a:t>Using </a:t>
            </a:r>
            <a:r>
              <a:rPr lang="en-GB" sz="2400" dirty="0">
                <a:solidFill>
                  <a:schemeClr val="tx2">
                    <a:lumMod val="75000"/>
                  </a:schemeClr>
                </a:solidFill>
                <a:latin typeface="Arial Rounded MT Bold" panose="020F0704030504030204" pitchFamily="34" charset="0"/>
              </a:rPr>
              <a:t>the </a:t>
            </a:r>
            <a:r>
              <a:rPr lang="en-GB" sz="2400" dirty="0" err="1">
                <a:solidFill>
                  <a:schemeClr val="tx2">
                    <a:lumMod val="75000"/>
                  </a:schemeClr>
                </a:solidFill>
                <a:latin typeface="Arial Rounded MT Bold" panose="020F0704030504030204" pitchFamily="34" charset="0"/>
              </a:rPr>
              <a:t>ownCloud</a:t>
            </a:r>
            <a:r>
              <a:rPr lang="en-GB" sz="2400" dirty="0">
                <a:solidFill>
                  <a:schemeClr val="tx2">
                    <a:lumMod val="75000"/>
                  </a:schemeClr>
                </a:solidFill>
                <a:latin typeface="Arial Rounded MT Bold" panose="020F0704030504030204" pitchFamily="34" charset="0"/>
              </a:rPr>
              <a:t> open source </a:t>
            </a:r>
            <a:r>
              <a:rPr lang="en-GB" sz="2400" dirty="0" smtClean="0">
                <a:solidFill>
                  <a:schemeClr val="tx2">
                    <a:lumMod val="75000"/>
                  </a:schemeClr>
                </a:solidFill>
                <a:latin typeface="Arial Rounded MT Bold" panose="020F0704030504030204" pitchFamily="34" charset="0"/>
              </a:rPr>
              <a:t>application</a:t>
            </a:r>
            <a:r>
              <a:rPr lang="en-GB" sz="2800" dirty="0" smtClean="0">
                <a:solidFill>
                  <a:schemeClr val="tx2">
                    <a:lumMod val="75000"/>
                  </a:schemeClr>
                </a:solidFill>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97401"/>
            <a:ext cx="2228850" cy="1400175"/>
          </a:xfrm>
          <a:prstGeom prst="rect">
            <a:avLst/>
          </a:prstGeom>
        </p:spPr>
      </p:pic>
    </p:spTree>
    <p:extLst>
      <p:ext uri="{BB962C8B-B14F-4D97-AF65-F5344CB8AC3E}">
        <p14:creationId xmlns:p14="http://schemas.microsoft.com/office/powerpoint/2010/main" val="426348190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pPr algn="l"/>
            <a:r>
              <a:rPr lang="en-GB" sz="4000" dirty="0" smtClean="0">
                <a:solidFill>
                  <a:schemeClr val="tx2"/>
                </a:solidFill>
                <a:latin typeface="Arial Rounded MT Bold" panose="020F0704030504030204" pitchFamily="34" charset="0"/>
              </a:rPr>
              <a:t>Data Vault</a:t>
            </a:r>
            <a:endParaRPr lang="en-GB" sz="4000" i="1" dirty="0">
              <a:solidFill>
                <a:schemeClr val="tx2"/>
              </a:solidFill>
              <a:latin typeface="Arial Rounded MT Bold" panose="020F0704030504030204" pitchFamily="34" charset="0"/>
            </a:endParaRPr>
          </a:p>
        </p:txBody>
      </p:sp>
      <p:sp>
        <p:nvSpPr>
          <p:cNvPr id="3" name="Content Placeholder 2"/>
          <p:cNvSpPr>
            <a:spLocks noGrp="1"/>
          </p:cNvSpPr>
          <p:nvPr>
            <p:ph sz="half" idx="1"/>
          </p:nvPr>
        </p:nvSpPr>
        <p:spPr>
          <a:xfrm>
            <a:off x="457200" y="1340768"/>
            <a:ext cx="4402832" cy="5112567"/>
          </a:xfrm>
        </p:spPr>
        <p:txBody>
          <a:bodyPr>
            <a:normAutofit fontScale="77500" lnSpcReduction="20000"/>
          </a:bodyPr>
          <a:lstStyle/>
          <a:p>
            <a:pPr marL="0" indent="0">
              <a:spcBef>
                <a:spcPts val="1200"/>
              </a:spcBef>
              <a:spcAft>
                <a:spcPts val="1200"/>
              </a:spcAft>
              <a:buClr>
                <a:schemeClr val="tx2">
                  <a:lumMod val="75000"/>
                </a:schemeClr>
              </a:buClr>
              <a:buNone/>
            </a:pPr>
            <a:r>
              <a:rPr lang="en-GB" sz="2200" dirty="0" smtClean="0">
                <a:solidFill>
                  <a:srgbClr val="002060"/>
                </a:solidFill>
                <a:latin typeface="Arial Rounded MT Bold" panose="020F0704030504030204" pitchFamily="34" charset="0"/>
              </a:rPr>
              <a:t>Safe</a:t>
            </a:r>
            <a:r>
              <a:rPr lang="en-GB" sz="2200" dirty="0">
                <a:solidFill>
                  <a:srgbClr val="002060"/>
                </a:solidFill>
                <a:latin typeface="Arial Rounded MT Bold" panose="020F0704030504030204" pitchFamily="34" charset="0"/>
              </a:rPr>
              <a:t>, private, store of data that is only accessible by the data creator or their </a:t>
            </a:r>
            <a:r>
              <a:rPr lang="en-GB" sz="2200" dirty="0" smtClean="0">
                <a:solidFill>
                  <a:srgbClr val="002060"/>
                </a:solidFill>
                <a:latin typeface="Arial Rounded MT Bold" panose="020F0704030504030204" pitchFamily="34" charset="0"/>
              </a:rPr>
              <a:t>representative.</a:t>
            </a:r>
            <a:endParaRPr lang="en-GB" sz="2200" dirty="0">
              <a:solidFill>
                <a:srgbClr val="002060"/>
              </a:solidFill>
              <a:latin typeface="Arial Rounded MT Bold" panose="020F0704030504030204" pitchFamily="34" charset="0"/>
            </a:endParaRPr>
          </a:p>
          <a:p>
            <a:pPr marL="0" indent="0">
              <a:spcBef>
                <a:spcPts val="1200"/>
              </a:spcBef>
              <a:spcAft>
                <a:spcPts val="1200"/>
              </a:spcAft>
              <a:buClr>
                <a:schemeClr val="tx2">
                  <a:lumMod val="75000"/>
                </a:schemeClr>
              </a:buClr>
              <a:buNone/>
            </a:pPr>
            <a:r>
              <a:rPr lang="en-GB" sz="2200" dirty="0">
                <a:solidFill>
                  <a:srgbClr val="002060"/>
                </a:solidFill>
                <a:latin typeface="Arial Rounded MT Bold" panose="020F0704030504030204" pitchFamily="34" charset="0"/>
              </a:rPr>
              <a:t>Secure storage: </a:t>
            </a:r>
            <a:endParaRPr lang="en-GB" sz="2200" dirty="0" smtClean="0">
              <a:solidFill>
                <a:srgbClr val="002060"/>
              </a:solidFill>
              <a:latin typeface="Arial Rounded MT Bold" panose="020F0704030504030204" pitchFamily="34" charset="0"/>
            </a:endParaRPr>
          </a:p>
          <a:p>
            <a:pPr>
              <a:lnSpc>
                <a:spcPct val="120000"/>
              </a:lnSpc>
              <a:spcBef>
                <a:spcPts val="0"/>
              </a:spcBef>
              <a:spcAft>
                <a:spcPts val="600"/>
              </a:spcAft>
              <a:buClr>
                <a:schemeClr val="tx2">
                  <a:lumMod val="75000"/>
                </a:schemeClr>
              </a:buClr>
            </a:pPr>
            <a:r>
              <a:rPr lang="en-GB" sz="2200" dirty="0" smtClean="0">
                <a:solidFill>
                  <a:srgbClr val="002060"/>
                </a:solidFill>
                <a:latin typeface="Arial Rounded MT Bold" panose="020F0704030504030204" pitchFamily="34" charset="0"/>
              </a:rPr>
              <a:t>File security </a:t>
            </a:r>
          </a:p>
          <a:p>
            <a:pPr>
              <a:lnSpc>
                <a:spcPct val="120000"/>
              </a:lnSpc>
              <a:spcBef>
                <a:spcPts val="0"/>
              </a:spcBef>
              <a:spcAft>
                <a:spcPts val="600"/>
              </a:spcAft>
              <a:buClr>
                <a:schemeClr val="tx2">
                  <a:lumMod val="75000"/>
                </a:schemeClr>
              </a:buClr>
            </a:pPr>
            <a:r>
              <a:rPr lang="en-GB" sz="2200" dirty="0" smtClean="0">
                <a:solidFill>
                  <a:srgbClr val="002060"/>
                </a:solidFill>
                <a:latin typeface="Arial Rounded MT Bold" panose="020F0704030504030204" pitchFamily="34" charset="0"/>
              </a:rPr>
              <a:t>Storage security </a:t>
            </a:r>
          </a:p>
          <a:p>
            <a:pPr>
              <a:lnSpc>
                <a:spcPct val="120000"/>
              </a:lnSpc>
              <a:spcBef>
                <a:spcPts val="0"/>
              </a:spcBef>
              <a:spcAft>
                <a:spcPts val="600"/>
              </a:spcAft>
              <a:buClr>
                <a:schemeClr val="tx2">
                  <a:lumMod val="75000"/>
                </a:schemeClr>
              </a:buClr>
            </a:pPr>
            <a:r>
              <a:rPr lang="en-GB" sz="2200" dirty="0" smtClean="0">
                <a:solidFill>
                  <a:srgbClr val="002060"/>
                </a:solidFill>
                <a:latin typeface="Arial Rounded MT Bold" panose="020F0704030504030204" pitchFamily="34" charset="0"/>
              </a:rPr>
              <a:t>Additional security </a:t>
            </a:r>
          </a:p>
          <a:p>
            <a:pPr>
              <a:lnSpc>
                <a:spcPct val="120000"/>
              </a:lnSpc>
              <a:spcBef>
                <a:spcPts val="0"/>
              </a:spcBef>
              <a:spcAft>
                <a:spcPts val="600"/>
              </a:spcAft>
              <a:buClr>
                <a:schemeClr val="tx2">
                  <a:lumMod val="75000"/>
                </a:schemeClr>
              </a:buClr>
            </a:pPr>
            <a:r>
              <a:rPr lang="en-GB" sz="2200" dirty="0" smtClean="0">
                <a:solidFill>
                  <a:srgbClr val="002060"/>
                </a:solidFill>
                <a:latin typeface="Arial Rounded MT Bold" panose="020F0704030504030204" pitchFamily="34" charset="0"/>
              </a:rPr>
              <a:t>Encryption</a:t>
            </a:r>
            <a:endParaRPr lang="en-GB" sz="2200" dirty="0">
              <a:solidFill>
                <a:srgbClr val="002060"/>
              </a:solidFill>
              <a:latin typeface="Arial Rounded MT Bold" panose="020F0704030504030204" pitchFamily="34" charset="0"/>
            </a:endParaRPr>
          </a:p>
          <a:p>
            <a:pPr marL="0" indent="0">
              <a:spcBef>
                <a:spcPts val="1200"/>
              </a:spcBef>
              <a:spcAft>
                <a:spcPts val="1200"/>
              </a:spcAft>
              <a:buClr>
                <a:schemeClr val="tx2">
                  <a:lumMod val="75000"/>
                </a:schemeClr>
              </a:buClr>
              <a:buNone/>
            </a:pPr>
            <a:r>
              <a:rPr lang="en-GB" sz="2200" dirty="0" smtClean="0">
                <a:solidFill>
                  <a:srgbClr val="002060"/>
                </a:solidFill>
                <a:latin typeface="Arial Rounded MT Bold" panose="020F0704030504030204" pitchFamily="34" charset="0"/>
              </a:rPr>
              <a:t>Being developed as a community deliverable as part of a joint project with the Univ. of Manchester and partly funded by JISC.</a:t>
            </a:r>
          </a:p>
          <a:p>
            <a:pPr marL="0" indent="0">
              <a:spcBef>
                <a:spcPts val="1200"/>
              </a:spcBef>
              <a:spcAft>
                <a:spcPts val="1200"/>
              </a:spcAft>
              <a:buClr>
                <a:schemeClr val="tx2">
                  <a:lumMod val="75000"/>
                </a:schemeClr>
              </a:buClr>
              <a:buNone/>
            </a:pPr>
            <a:r>
              <a:rPr lang="en-GB" sz="2200" dirty="0" smtClean="0">
                <a:solidFill>
                  <a:srgbClr val="002060"/>
                </a:solidFill>
                <a:latin typeface="Arial Rounded MT Bold" panose="020F0704030504030204" pitchFamily="34" charset="0"/>
              </a:rPr>
              <a:t>Full version will be in place in mid-2016.</a:t>
            </a:r>
          </a:p>
          <a:p>
            <a:pPr marL="0" lvl="0" indent="0">
              <a:spcBef>
                <a:spcPts val="0"/>
              </a:spcBef>
              <a:spcAft>
                <a:spcPts val="0"/>
              </a:spcAft>
              <a:buClr>
                <a:srgbClr val="1F497D">
                  <a:lumMod val="75000"/>
                </a:srgbClr>
              </a:buClr>
              <a:buNone/>
            </a:pPr>
            <a:r>
              <a:rPr lang="en-GB" sz="2100" dirty="0" err="1" smtClean="0">
                <a:solidFill>
                  <a:srgbClr val="002060"/>
                </a:solidFill>
                <a:latin typeface="Arial Rounded MT Bold" panose="020F0704030504030204" pitchFamily="34" charset="0"/>
              </a:rPr>
              <a:t>DataVault</a:t>
            </a:r>
            <a:r>
              <a:rPr lang="en-GB" sz="2100" dirty="0" smtClean="0">
                <a:solidFill>
                  <a:srgbClr val="002060"/>
                </a:solidFill>
                <a:latin typeface="Arial Rounded MT Bold" panose="020F0704030504030204" pitchFamily="34" charset="0"/>
              </a:rPr>
              <a:t> </a:t>
            </a:r>
            <a:r>
              <a:rPr lang="en-GB" sz="2100" dirty="0">
                <a:solidFill>
                  <a:srgbClr val="002060"/>
                </a:solidFill>
                <a:latin typeface="Arial Rounded MT Bold" panose="020F0704030504030204" pitchFamily="34" charset="0"/>
              </a:rPr>
              <a:t>demo: </a:t>
            </a:r>
            <a:r>
              <a:rPr lang="en-GB" sz="2100" dirty="0">
                <a:solidFill>
                  <a:srgbClr val="4F81BD">
                    <a:lumMod val="75000"/>
                  </a:srgbClr>
                </a:solidFill>
                <a:latin typeface="Arial Rounded MT Bold" panose="020F0704030504030204" pitchFamily="34" charset="0"/>
                <a:hlinkClick r:id="rId2"/>
              </a:rPr>
              <a:t>http://demo.datavaultplatform.org/</a:t>
            </a:r>
            <a:endParaRPr lang="en-GB" sz="2100" dirty="0">
              <a:solidFill>
                <a:srgbClr val="4F81BD">
                  <a:lumMod val="75000"/>
                </a:srgbClr>
              </a:solidFill>
              <a:latin typeface="Arial Rounded MT Bold" panose="020F0704030504030204" pitchFamily="34" charset="0"/>
            </a:endParaRPr>
          </a:p>
          <a:p>
            <a:pPr marL="0" indent="0">
              <a:spcBef>
                <a:spcPts val="1200"/>
              </a:spcBef>
              <a:spcAft>
                <a:spcPts val="1200"/>
              </a:spcAft>
              <a:buClr>
                <a:schemeClr val="tx2">
                  <a:lumMod val="75000"/>
                </a:schemeClr>
              </a:buClr>
              <a:buNone/>
            </a:pPr>
            <a:endParaRPr lang="en-GB" sz="2200" dirty="0">
              <a:solidFill>
                <a:srgbClr val="002060"/>
              </a:solidFill>
              <a:latin typeface="Arial Rounded MT Bold" panose="020F0704030504030204" pitchFamily="34" charset="0"/>
            </a:endParaRPr>
          </a:p>
          <a:p>
            <a:pPr marL="0" indent="0">
              <a:buNone/>
            </a:pP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130" y="6021288"/>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088" y="2122662"/>
            <a:ext cx="3085574" cy="117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3756237" y="3353348"/>
            <a:ext cx="5090601" cy="323116"/>
          </a:xfrm>
          <a:prstGeom prst="rect">
            <a:avLst/>
          </a:prstGeom>
        </p:spPr>
      </p:pic>
    </p:spTree>
    <p:extLst>
      <p:ext uri="{BB962C8B-B14F-4D97-AF65-F5344CB8AC3E}">
        <p14:creationId xmlns:p14="http://schemas.microsoft.com/office/powerpoint/2010/main" val="311014066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chemeClr val="tx2"/>
                </a:solidFill>
                <a:latin typeface="Arial Rounded MT Bold" panose="020F0704030504030204" pitchFamily="34" charset="0"/>
              </a:rPr>
              <a:t>PURE: Describing your data</a:t>
            </a:r>
            <a:endParaRPr lang="en-GB" sz="4000" dirty="0">
              <a:solidFill>
                <a:schemeClr val="tx2"/>
              </a:solidFill>
              <a:latin typeface="Arial Rounded MT Bold" panose="020F0704030504030204" pitchFamily="34" charset="0"/>
            </a:endParaRPr>
          </a:p>
        </p:txBody>
      </p:sp>
      <p:sp>
        <p:nvSpPr>
          <p:cNvPr id="3" name="Content Placeholder 2"/>
          <p:cNvSpPr>
            <a:spLocks noGrp="1"/>
          </p:cNvSpPr>
          <p:nvPr>
            <p:ph sz="half" idx="1"/>
          </p:nvPr>
        </p:nvSpPr>
        <p:spPr>
          <a:xfrm>
            <a:off x="467544" y="1412776"/>
            <a:ext cx="4038600" cy="4525963"/>
          </a:xfrm>
        </p:spPr>
        <p:txBody>
          <a:bodyPr>
            <a:normAutofit/>
          </a:bodyPr>
          <a:lstStyle/>
          <a:p>
            <a:pPr>
              <a:buClr>
                <a:schemeClr val="accent5">
                  <a:lumMod val="75000"/>
                </a:schemeClr>
              </a:buClr>
              <a:buFont typeface="Wingdings" panose="05000000000000000000" pitchFamily="2" charset="2"/>
              <a:buChar char="§"/>
            </a:pPr>
            <a:endParaRPr lang="en-US" altLang="en-US" sz="2000" dirty="0" smtClean="0">
              <a:solidFill>
                <a:srgbClr val="4C6A4A"/>
              </a:solidFill>
              <a:latin typeface="Arial Rounded MT Bold" panose="020F0704030504030204" pitchFamily="34" charset="0"/>
              <a:cs typeface="Arial" charset="0"/>
            </a:endParaRPr>
          </a:p>
          <a:p>
            <a:pPr>
              <a:buClr>
                <a:schemeClr val="tx2">
                  <a:lumMod val="75000"/>
                </a:schemeClr>
              </a:buClr>
            </a:pPr>
            <a:r>
              <a:rPr lang="en-GB" sz="1800" dirty="0" smtClean="0">
                <a:solidFill>
                  <a:schemeClr val="tx2"/>
                </a:solidFill>
                <a:latin typeface="Arial Rounded MT Bold" panose="020F0704030504030204" pitchFamily="34" charset="0"/>
              </a:rPr>
              <a:t>You can describe your datasets (creating metadata) in PURE (datasets field</a:t>
            </a:r>
            <a:r>
              <a:rPr lang="en-GB" sz="1800" dirty="0">
                <a:solidFill>
                  <a:schemeClr val="tx2"/>
                </a:solidFill>
                <a:latin typeface="Arial Rounded MT Bold" panose="020F0704030504030204" pitchFamily="34" charset="0"/>
              </a:rPr>
              <a:t>): </a:t>
            </a:r>
            <a:r>
              <a:rPr lang="en-GB" sz="1800" dirty="0" smtClean="0">
                <a:solidFill>
                  <a:schemeClr val="tx2"/>
                </a:solidFill>
                <a:latin typeface="Arial Rounded MT Bold" panose="020F0704030504030204" pitchFamily="34" charset="0"/>
                <a:hlinkClick r:id="rId3"/>
              </a:rPr>
              <a:t>http</a:t>
            </a:r>
            <a:r>
              <a:rPr lang="en-GB" sz="1800" dirty="0">
                <a:solidFill>
                  <a:schemeClr val="tx2"/>
                </a:solidFill>
                <a:latin typeface="Arial Rounded MT Bold" panose="020F0704030504030204" pitchFamily="34" charset="0"/>
                <a:hlinkClick r:id="rId3"/>
              </a:rPr>
              <a:t>://</a:t>
            </a:r>
            <a:r>
              <a:rPr lang="en-GB" sz="1800" dirty="0" smtClean="0">
                <a:solidFill>
                  <a:schemeClr val="tx2"/>
                </a:solidFill>
                <a:latin typeface="Arial Rounded MT Bold" panose="020F0704030504030204" pitchFamily="34" charset="0"/>
                <a:hlinkClick r:id="rId3"/>
              </a:rPr>
              <a:t>edin.ac/1OF8Auq</a:t>
            </a:r>
            <a:endParaRPr lang="en-GB" sz="1800" dirty="0" smtClean="0">
              <a:solidFill>
                <a:schemeClr val="tx2"/>
              </a:solidFill>
              <a:latin typeface="Arial Rounded MT Bold" panose="020F0704030504030204" pitchFamily="34" charset="0"/>
            </a:endParaRPr>
          </a:p>
          <a:p>
            <a:pPr>
              <a:buClr>
                <a:schemeClr val="tx2">
                  <a:lumMod val="75000"/>
                </a:schemeClr>
              </a:buClr>
            </a:pPr>
            <a:endParaRPr lang="en-GB" sz="800" dirty="0" smtClean="0">
              <a:solidFill>
                <a:schemeClr val="tx2"/>
              </a:solidFill>
              <a:latin typeface="Arial Rounded MT Bold" panose="020F0704030504030204" pitchFamily="34" charset="0"/>
            </a:endParaRPr>
          </a:p>
          <a:p>
            <a:pPr>
              <a:spcBef>
                <a:spcPts val="600"/>
              </a:spcBef>
              <a:spcAft>
                <a:spcPts val="600"/>
              </a:spcAft>
              <a:buClr>
                <a:schemeClr val="tx2">
                  <a:lumMod val="75000"/>
                </a:schemeClr>
              </a:buClr>
              <a:buFont typeface="Arial" panose="020B0604020202020204" pitchFamily="34" charset="0"/>
              <a:buChar char="•"/>
            </a:pPr>
            <a:r>
              <a:rPr lang="en-GB" sz="1800" dirty="0" smtClean="0">
                <a:solidFill>
                  <a:schemeClr val="tx2"/>
                </a:solidFill>
                <a:latin typeface="Arial Rounded MT Bold" panose="020F0704030504030204" pitchFamily="34" charset="0"/>
              </a:rPr>
              <a:t>Doing this will help your datasets to be </a:t>
            </a:r>
            <a:r>
              <a:rPr lang="en-GB" sz="1800" dirty="0">
                <a:solidFill>
                  <a:schemeClr val="tx2"/>
                </a:solidFill>
                <a:latin typeface="Arial Rounded MT Bold" panose="020F0704030504030204" pitchFamily="34" charset="0"/>
              </a:rPr>
              <a:t>discovered, accessed, and reused as </a:t>
            </a:r>
            <a:r>
              <a:rPr lang="en-GB" sz="1800" dirty="0" smtClean="0">
                <a:solidFill>
                  <a:schemeClr val="tx2"/>
                </a:solidFill>
                <a:latin typeface="Arial Rounded MT Bold" panose="020F0704030504030204" pitchFamily="34" charset="0"/>
              </a:rPr>
              <a:t>appropriate.</a:t>
            </a:r>
          </a:p>
          <a:p>
            <a:pPr>
              <a:spcBef>
                <a:spcPts val="600"/>
              </a:spcBef>
              <a:spcAft>
                <a:spcPts val="600"/>
              </a:spcAft>
              <a:buClr>
                <a:schemeClr val="tx2">
                  <a:lumMod val="75000"/>
                </a:schemeClr>
              </a:buClr>
              <a:buFont typeface="Arial" panose="020B0604020202020204" pitchFamily="34" charset="0"/>
              <a:buChar char="•"/>
            </a:pPr>
            <a:r>
              <a:rPr lang="en-GB" sz="1800" dirty="0" smtClean="0">
                <a:solidFill>
                  <a:schemeClr val="tx2"/>
                </a:solidFill>
                <a:latin typeface="Arial Rounded MT Bold" panose="020F0704030504030204" pitchFamily="34" charset="0"/>
              </a:rPr>
              <a:t>Metadata records (along with those from </a:t>
            </a:r>
            <a:r>
              <a:rPr lang="en-GB" sz="1800" dirty="0" err="1" smtClean="0">
                <a:solidFill>
                  <a:schemeClr val="tx2"/>
                </a:solidFill>
                <a:latin typeface="Arial Rounded MT Bold" panose="020F0704030504030204" pitchFamily="34" charset="0"/>
              </a:rPr>
              <a:t>DataShare</a:t>
            </a:r>
            <a:r>
              <a:rPr lang="en-GB" sz="1800" dirty="0" smtClean="0">
                <a:solidFill>
                  <a:schemeClr val="tx2"/>
                </a:solidFill>
                <a:latin typeface="Arial Rounded MT Bold" panose="020F0704030504030204" pitchFamily="34" charset="0"/>
              </a:rPr>
              <a:t>) to be harvested by a national research data discovery service (UKRDDS)</a:t>
            </a:r>
          </a:p>
          <a:p>
            <a:pPr>
              <a:spcBef>
                <a:spcPts val="600"/>
              </a:spcBef>
              <a:spcAft>
                <a:spcPts val="600"/>
              </a:spcAft>
              <a:buClr>
                <a:schemeClr val="tx2">
                  <a:lumMod val="75000"/>
                </a:schemeClr>
              </a:buClr>
              <a:buFont typeface="Arial" panose="020B0604020202020204" pitchFamily="34" charset="0"/>
              <a:buChar char="•"/>
            </a:pPr>
            <a:r>
              <a:rPr lang="en-GB" sz="1800" dirty="0" smtClean="0">
                <a:solidFill>
                  <a:schemeClr val="tx2"/>
                </a:solidFill>
                <a:latin typeface="Arial Rounded MT Bold" panose="020F0704030504030204" pitchFamily="34" charset="0"/>
              </a:rPr>
              <a:t>Ready to use.</a:t>
            </a:r>
          </a:p>
          <a:p>
            <a:pPr>
              <a:spcBef>
                <a:spcPts val="600"/>
              </a:spcBef>
              <a:spcAft>
                <a:spcPts val="600"/>
              </a:spcAft>
              <a:buClr>
                <a:schemeClr val="tx2">
                  <a:lumMod val="75000"/>
                </a:schemeClr>
              </a:buClr>
              <a:buFont typeface="Arial" panose="020B0604020202020204" pitchFamily="34" charset="0"/>
              <a:buChar char="•"/>
            </a:pPr>
            <a:endParaRPr lang="en-GB" sz="1800" dirty="0" smtClean="0">
              <a:solidFill>
                <a:schemeClr val="tx2">
                  <a:lumMod val="75000"/>
                </a:schemeClr>
              </a:solidFill>
            </a:endParaRPr>
          </a:p>
          <a:p>
            <a:pPr>
              <a:spcBef>
                <a:spcPts val="600"/>
              </a:spcBef>
              <a:spcAft>
                <a:spcPts val="600"/>
              </a:spcAft>
              <a:buClr>
                <a:schemeClr val="tx2">
                  <a:lumMod val="75000"/>
                </a:schemeClr>
              </a:buClr>
              <a:buFont typeface="Arial" panose="020B0604020202020204" pitchFamily="34" charset="0"/>
              <a:buChar char="•"/>
            </a:pPr>
            <a:endParaRPr lang="en-GB" sz="1800" dirty="0">
              <a:solidFill>
                <a:schemeClr val="tx2">
                  <a:lumMod val="75000"/>
                </a:schemeClr>
              </a:solidFill>
            </a:endParaRPr>
          </a:p>
          <a:p>
            <a:endParaRPr lang="en-GB" dirty="0"/>
          </a:p>
        </p:txBody>
      </p:sp>
      <p:pic>
        <p:nvPicPr>
          <p:cNvPr id="5" name="Picture 4"/>
          <p:cNvPicPr>
            <a:picLocks noChangeAspect="1"/>
          </p:cNvPicPr>
          <p:nvPr/>
        </p:nvPicPr>
        <p:blipFill>
          <a:blip r:embed="rId4"/>
          <a:stretch>
            <a:fillRect/>
          </a:stretch>
        </p:blipFill>
        <p:spPr>
          <a:xfrm>
            <a:off x="4593834" y="1700808"/>
            <a:ext cx="4077301" cy="4200111"/>
          </a:xfrm>
          <a:prstGeom prst="rect">
            <a:avLst/>
          </a:prstGeom>
        </p:spPr>
      </p:pic>
      <p:sp>
        <p:nvSpPr>
          <p:cNvPr id="8" name="Oval 7"/>
          <p:cNvSpPr/>
          <p:nvPr/>
        </p:nvSpPr>
        <p:spPr>
          <a:xfrm>
            <a:off x="4211960" y="3295140"/>
            <a:ext cx="1368152" cy="360040"/>
          </a:xfrm>
          <a:prstGeom prst="ellipse">
            <a:avLst/>
          </a:prstGeom>
          <a:noFill/>
          <a:ln w="3492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179"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49181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237214" y="116632"/>
            <a:ext cx="8229600" cy="850955"/>
          </a:xfrm>
          <a:solidFill>
            <a:schemeClr val="tx1">
              <a:alpha val="39999"/>
            </a:schemeClr>
          </a:solidFill>
        </p:spPr>
        <p:txBody>
          <a:bodyPr/>
          <a:lstStyle/>
          <a:p>
            <a:pPr algn="l"/>
            <a:r>
              <a:rPr lang="en-GB" sz="4000" dirty="0" smtClean="0">
                <a:solidFill>
                  <a:schemeClr val="bg2">
                    <a:lumMod val="75000"/>
                  </a:schemeClr>
                </a:solidFill>
                <a:latin typeface="Arial Rounded MT Bold" panose="020F0704030504030204" pitchFamily="34" charset="0"/>
              </a:rPr>
              <a:t>Edinburgh </a:t>
            </a:r>
            <a:r>
              <a:rPr lang="en-GB" sz="4000" dirty="0" err="1" smtClean="0">
                <a:solidFill>
                  <a:schemeClr val="bg2">
                    <a:lumMod val="75000"/>
                  </a:schemeClr>
                </a:solidFill>
                <a:latin typeface="Arial Rounded MT Bold" panose="020F0704030504030204" pitchFamily="34" charset="0"/>
              </a:rPr>
              <a:t>DataShare</a:t>
            </a:r>
            <a:endParaRPr lang="en-GB" sz="4000" dirty="0">
              <a:solidFill>
                <a:schemeClr val="bg2">
                  <a:lumMod val="75000"/>
                </a:schemeClr>
              </a:solidFill>
              <a:latin typeface="Arial Rounded MT Bold" panose="020F0704030504030204" pitchFamily="34" charset="0"/>
            </a:endParaRPr>
          </a:p>
        </p:txBody>
      </p:sp>
      <p:sp>
        <p:nvSpPr>
          <p:cNvPr id="3" name="Content Placeholder 4"/>
          <p:cNvSpPr>
            <a:spLocks noGrp="1"/>
          </p:cNvSpPr>
          <p:nvPr>
            <p:ph idx="1"/>
          </p:nvPr>
        </p:nvSpPr>
        <p:spPr>
          <a:xfrm>
            <a:off x="251519" y="1237651"/>
            <a:ext cx="4824536" cy="5428732"/>
          </a:xfrm>
          <a:solidFill>
            <a:schemeClr val="tx1">
              <a:alpha val="59999"/>
            </a:schemeClr>
          </a:solidFill>
        </p:spPr>
        <p:txBody>
          <a:bodyPr/>
          <a:lstStyle/>
          <a:p>
            <a:pPr>
              <a:spcBef>
                <a:spcPts val="0"/>
              </a:spcBef>
              <a:spcAft>
                <a:spcPts val="600"/>
              </a:spcAft>
              <a:buClr>
                <a:schemeClr val="bg2">
                  <a:lumMod val="75000"/>
                </a:schemeClr>
              </a:buClr>
              <a:buFont typeface="Arial" panose="020B0604020202020204" pitchFamily="34" charset="0"/>
              <a:buChar char="•"/>
            </a:pPr>
            <a:r>
              <a:rPr lang="en-GB" altLang="en-US" sz="2000" dirty="0">
                <a:solidFill>
                  <a:schemeClr val="bg2">
                    <a:lumMod val="75000"/>
                  </a:schemeClr>
                </a:solidFill>
                <a:latin typeface="Arial Rounded MT Bold" panose="020F0704030504030204" pitchFamily="34" charset="0"/>
                <a:cs typeface="Arial" charset="0"/>
              </a:rPr>
              <a:t>Edinburgh </a:t>
            </a:r>
            <a:r>
              <a:rPr lang="en-GB" altLang="en-US" sz="2000" dirty="0" err="1">
                <a:solidFill>
                  <a:schemeClr val="bg2">
                    <a:lumMod val="75000"/>
                  </a:schemeClr>
                </a:solidFill>
                <a:latin typeface="Arial Rounded MT Bold" panose="020F0704030504030204" pitchFamily="34" charset="0"/>
                <a:cs typeface="Arial" charset="0"/>
              </a:rPr>
              <a:t>DataShare</a:t>
            </a:r>
            <a:r>
              <a:rPr lang="en-GB" altLang="en-US" sz="2000" dirty="0">
                <a:solidFill>
                  <a:schemeClr val="bg2">
                    <a:lumMod val="75000"/>
                  </a:schemeClr>
                </a:solidFill>
                <a:latin typeface="Arial Rounded MT Bold" panose="020F0704030504030204" pitchFamily="34" charset="0"/>
                <a:cs typeface="Arial" charset="0"/>
              </a:rPr>
              <a:t> is the University’s OA multi-disciplinary data repository hosted by the Data Library : </a:t>
            </a:r>
            <a:r>
              <a:rPr lang="en-GB" altLang="en-US" sz="1800" dirty="0">
                <a:solidFill>
                  <a:schemeClr val="bg2">
                    <a:lumMod val="75000"/>
                  </a:schemeClr>
                </a:solidFill>
                <a:latin typeface="Arial Rounded MT Bold" panose="020F0704030504030204" pitchFamily="34" charset="0"/>
                <a:cs typeface="Arial" charset="0"/>
                <a:hlinkClick r:id="rId3"/>
              </a:rPr>
              <a:t>http://</a:t>
            </a:r>
            <a:r>
              <a:rPr lang="en-GB" altLang="en-US" sz="1800" dirty="0" smtClean="0">
                <a:solidFill>
                  <a:schemeClr val="bg2">
                    <a:lumMod val="75000"/>
                  </a:schemeClr>
                </a:solidFill>
                <a:latin typeface="Arial Rounded MT Bold" panose="020F0704030504030204" pitchFamily="34" charset="0"/>
                <a:cs typeface="Arial" charset="0"/>
                <a:hlinkClick r:id="rId3"/>
              </a:rPr>
              <a:t>datashare.is.ed.ac.uk</a:t>
            </a:r>
            <a:r>
              <a:rPr lang="en-GB" altLang="en-US" sz="1800" dirty="0" smtClean="0">
                <a:solidFill>
                  <a:schemeClr val="bg2">
                    <a:lumMod val="75000"/>
                  </a:schemeClr>
                </a:solidFill>
                <a:latin typeface="Arial Rounded MT Bold" panose="020F0704030504030204" pitchFamily="34" charset="0"/>
                <a:cs typeface="Arial" charset="0"/>
              </a:rPr>
              <a:t>  </a:t>
            </a:r>
            <a:endParaRPr lang="en-GB" altLang="en-US" sz="1800" dirty="0">
              <a:solidFill>
                <a:schemeClr val="bg2">
                  <a:lumMod val="75000"/>
                </a:schemeClr>
              </a:solidFill>
              <a:latin typeface="Arial Rounded MT Bold" panose="020F0704030504030204" pitchFamily="34" charset="0"/>
              <a:cs typeface="Arial" charset="0"/>
            </a:endParaRPr>
          </a:p>
          <a:p>
            <a:pPr>
              <a:spcBef>
                <a:spcPts val="0"/>
              </a:spcBef>
              <a:spcAft>
                <a:spcPts val="600"/>
              </a:spcAft>
              <a:buClr>
                <a:schemeClr val="bg2">
                  <a:lumMod val="75000"/>
                </a:schemeClr>
              </a:buClr>
              <a:buFont typeface="Arial" panose="020B0604020202020204" pitchFamily="34" charset="0"/>
              <a:buChar char="•"/>
            </a:pPr>
            <a:endParaRPr lang="en-GB" altLang="en-US" sz="800" dirty="0">
              <a:solidFill>
                <a:schemeClr val="bg2">
                  <a:lumMod val="75000"/>
                </a:schemeClr>
              </a:solidFill>
              <a:latin typeface="Arial Rounded MT Bold" panose="020F0704030504030204" pitchFamily="34" charset="0"/>
              <a:cs typeface="Arial" charset="0"/>
            </a:endParaRPr>
          </a:p>
          <a:p>
            <a:pPr>
              <a:spcBef>
                <a:spcPts val="0"/>
              </a:spcBef>
              <a:spcAft>
                <a:spcPts val="600"/>
              </a:spcAft>
              <a:buClr>
                <a:schemeClr val="bg2">
                  <a:lumMod val="75000"/>
                </a:schemeClr>
              </a:buClr>
              <a:buFont typeface="Arial" panose="020B0604020202020204" pitchFamily="34" charset="0"/>
              <a:buChar char="•"/>
            </a:pPr>
            <a:r>
              <a:rPr lang="en-GB" altLang="en-US" sz="2000" dirty="0">
                <a:solidFill>
                  <a:schemeClr val="bg2">
                    <a:lumMod val="75000"/>
                  </a:schemeClr>
                </a:solidFill>
                <a:latin typeface="Arial Rounded MT Bold" panose="020F0704030504030204" pitchFamily="34" charset="0"/>
                <a:cs typeface="Arial" charset="0"/>
              </a:rPr>
              <a:t>Assists researchers who want </a:t>
            </a:r>
            <a:r>
              <a:rPr lang="en-GB" altLang="en-US" sz="2000" dirty="0" smtClean="0">
                <a:solidFill>
                  <a:schemeClr val="bg2">
                    <a:lumMod val="75000"/>
                  </a:schemeClr>
                </a:solidFill>
                <a:latin typeface="Arial Rounded MT Bold" panose="020F0704030504030204" pitchFamily="34" charset="0"/>
                <a:cs typeface="Arial" charset="0"/>
              </a:rPr>
              <a:t>to: </a:t>
            </a:r>
          </a:p>
          <a:p>
            <a:pPr lvl="1">
              <a:spcBef>
                <a:spcPts val="0"/>
              </a:spcBef>
              <a:spcAft>
                <a:spcPts val="600"/>
              </a:spcAft>
              <a:buClr>
                <a:schemeClr val="bg2">
                  <a:lumMod val="75000"/>
                </a:schemeClr>
              </a:buClr>
              <a:buFont typeface="Arial" panose="020B0604020202020204" pitchFamily="34" charset="0"/>
              <a:buChar char="•"/>
            </a:pPr>
            <a:r>
              <a:rPr lang="en-GB" altLang="en-US" sz="1600" dirty="0" smtClean="0">
                <a:solidFill>
                  <a:schemeClr val="bg2">
                    <a:lumMod val="75000"/>
                  </a:schemeClr>
                </a:solidFill>
                <a:latin typeface="Arial Rounded MT Bold" panose="020F0704030504030204" pitchFamily="34" charset="0"/>
                <a:cs typeface="Arial" charset="0"/>
              </a:rPr>
              <a:t>share </a:t>
            </a:r>
            <a:r>
              <a:rPr lang="en-GB" altLang="en-US" sz="1600" dirty="0">
                <a:solidFill>
                  <a:schemeClr val="bg2">
                    <a:lumMod val="75000"/>
                  </a:schemeClr>
                </a:solidFill>
                <a:latin typeface="Arial Rounded MT Bold" panose="020F0704030504030204" pitchFamily="34" charset="0"/>
                <a:cs typeface="Arial" charset="0"/>
              </a:rPr>
              <a:t>their data, </a:t>
            </a:r>
            <a:endParaRPr lang="en-GB" altLang="en-US" sz="1600" dirty="0" smtClean="0">
              <a:solidFill>
                <a:schemeClr val="bg2">
                  <a:lumMod val="75000"/>
                </a:schemeClr>
              </a:solidFill>
              <a:latin typeface="Arial Rounded MT Bold" panose="020F0704030504030204" pitchFamily="34" charset="0"/>
              <a:cs typeface="Arial" charset="0"/>
            </a:endParaRPr>
          </a:p>
          <a:p>
            <a:pPr lvl="1">
              <a:spcBef>
                <a:spcPts val="0"/>
              </a:spcBef>
              <a:spcAft>
                <a:spcPts val="600"/>
              </a:spcAft>
              <a:buClr>
                <a:schemeClr val="bg2">
                  <a:lumMod val="75000"/>
                </a:schemeClr>
              </a:buClr>
              <a:buFont typeface="Arial" panose="020B0604020202020204" pitchFamily="34" charset="0"/>
              <a:buChar char="•"/>
            </a:pPr>
            <a:r>
              <a:rPr lang="en-GB" altLang="en-US" sz="1600" dirty="0" smtClean="0">
                <a:solidFill>
                  <a:schemeClr val="bg2">
                    <a:lumMod val="75000"/>
                  </a:schemeClr>
                </a:solidFill>
                <a:latin typeface="Arial Rounded MT Bold" panose="020F0704030504030204" pitchFamily="34" charset="0"/>
                <a:cs typeface="Arial" charset="0"/>
              </a:rPr>
              <a:t>get </a:t>
            </a:r>
            <a:r>
              <a:rPr lang="en-GB" altLang="en-US" sz="1600" dirty="0">
                <a:solidFill>
                  <a:schemeClr val="bg2">
                    <a:lumMod val="75000"/>
                  </a:schemeClr>
                </a:solidFill>
                <a:latin typeface="Arial Rounded MT Bold" panose="020F0704030504030204" pitchFamily="34" charset="0"/>
                <a:cs typeface="Arial" charset="0"/>
              </a:rPr>
              <a:t>credit for data </a:t>
            </a:r>
            <a:r>
              <a:rPr lang="en-GB" altLang="en-US" sz="1600" dirty="0" smtClean="0">
                <a:solidFill>
                  <a:schemeClr val="bg2">
                    <a:lumMod val="75000"/>
                  </a:schemeClr>
                </a:solidFill>
                <a:latin typeface="Arial Rounded MT Bold" panose="020F0704030504030204" pitchFamily="34" charset="0"/>
                <a:cs typeface="Arial" charset="0"/>
              </a:rPr>
              <a:t>publication</a:t>
            </a:r>
            <a:endParaRPr lang="en-GB" altLang="en-US" sz="1600" dirty="0">
              <a:solidFill>
                <a:schemeClr val="bg2">
                  <a:lumMod val="75000"/>
                </a:schemeClr>
              </a:solidFill>
              <a:latin typeface="Arial Rounded MT Bold" panose="020F0704030504030204" pitchFamily="34" charset="0"/>
              <a:cs typeface="Arial" charset="0"/>
            </a:endParaRPr>
          </a:p>
          <a:p>
            <a:pPr lvl="1">
              <a:spcBef>
                <a:spcPts val="0"/>
              </a:spcBef>
              <a:spcAft>
                <a:spcPts val="600"/>
              </a:spcAft>
              <a:buClr>
                <a:schemeClr val="bg2">
                  <a:lumMod val="75000"/>
                </a:schemeClr>
              </a:buClr>
              <a:buFont typeface="Arial" panose="020B0604020202020204" pitchFamily="34" charset="0"/>
              <a:buChar char="•"/>
            </a:pPr>
            <a:r>
              <a:rPr lang="en-GB" altLang="en-US" sz="1600" dirty="0" smtClean="0">
                <a:solidFill>
                  <a:schemeClr val="bg2">
                    <a:lumMod val="75000"/>
                  </a:schemeClr>
                </a:solidFill>
                <a:latin typeface="Arial Rounded MT Bold" panose="020F0704030504030204" pitchFamily="34" charset="0"/>
                <a:cs typeface="Arial" charset="0"/>
              </a:rPr>
              <a:t> </a:t>
            </a:r>
            <a:r>
              <a:rPr lang="en-GB" altLang="en-US" sz="1600" dirty="0">
                <a:solidFill>
                  <a:schemeClr val="bg2">
                    <a:lumMod val="75000"/>
                  </a:schemeClr>
                </a:solidFill>
                <a:latin typeface="Arial Rounded MT Bold" panose="020F0704030504030204" pitchFamily="34" charset="0"/>
                <a:cs typeface="Arial" charset="0"/>
              </a:rPr>
              <a:t>preserve their data for the long-term (DOI, licence, citation)</a:t>
            </a:r>
          </a:p>
          <a:p>
            <a:pPr>
              <a:spcBef>
                <a:spcPts val="0"/>
              </a:spcBef>
              <a:spcAft>
                <a:spcPts val="600"/>
              </a:spcAft>
              <a:buClr>
                <a:schemeClr val="bg2">
                  <a:lumMod val="75000"/>
                </a:schemeClr>
              </a:buClr>
              <a:buFont typeface="Arial" panose="020B0604020202020204" pitchFamily="34" charset="0"/>
              <a:buChar char="•"/>
            </a:pPr>
            <a:endParaRPr lang="en-GB" altLang="en-US" sz="800" dirty="0">
              <a:solidFill>
                <a:schemeClr val="bg2">
                  <a:lumMod val="75000"/>
                </a:schemeClr>
              </a:solidFill>
              <a:latin typeface="Arial Rounded MT Bold" panose="020F0704030504030204" pitchFamily="34" charset="0"/>
              <a:cs typeface="Arial" charset="0"/>
            </a:endParaRPr>
          </a:p>
          <a:p>
            <a:pPr>
              <a:spcBef>
                <a:spcPts val="0"/>
              </a:spcBef>
              <a:spcAft>
                <a:spcPts val="600"/>
              </a:spcAft>
              <a:buClr>
                <a:schemeClr val="bg2">
                  <a:lumMod val="75000"/>
                </a:schemeClr>
              </a:buClr>
              <a:buFont typeface="Arial" panose="020B0604020202020204" pitchFamily="34" charset="0"/>
              <a:buChar char="•"/>
            </a:pPr>
            <a:r>
              <a:rPr lang="en-GB" altLang="en-US" sz="2000" dirty="0">
                <a:solidFill>
                  <a:schemeClr val="bg2">
                    <a:lumMod val="75000"/>
                  </a:schemeClr>
                </a:solidFill>
                <a:latin typeface="Arial Rounded MT Bold" panose="020F0704030504030204" pitchFamily="34" charset="0"/>
                <a:cs typeface="Arial" charset="0"/>
              </a:rPr>
              <a:t>It can help researchers comply with funder requirements to preserve and share </a:t>
            </a:r>
            <a:r>
              <a:rPr lang="en-GB" altLang="en-US" sz="2000" dirty="0" smtClean="0">
                <a:solidFill>
                  <a:schemeClr val="bg2">
                    <a:lumMod val="75000"/>
                  </a:schemeClr>
                </a:solidFill>
                <a:latin typeface="Arial Rounded MT Bold" panose="020F0704030504030204" pitchFamily="34" charset="0"/>
                <a:cs typeface="Arial" charset="0"/>
              </a:rPr>
              <a:t>their </a:t>
            </a:r>
            <a:r>
              <a:rPr lang="en-GB" altLang="en-US" sz="2000" dirty="0">
                <a:solidFill>
                  <a:schemeClr val="bg2">
                    <a:lumMod val="75000"/>
                  </a:schemeClr>
                </a:solidFill>
                <a:latin typeface="Arial Rounded MT Bold" panose="020F0704030504030204" pitchFamily="34" charset="0"/>
                <a:cs typeface="Arial" charset="0"/>
              </a:rPr>
              <a:t>data and complies with Edinburgh’s RDM Policy</a:t>
            </a:r>
          </a:p>
          <a:p>
            <a:pPr marL="282575" lvl="0" indent="-282575" defTabSz="914400" eaLnBrk="1" fontAlgn="auto" hangingPunct="1">
              <a:spcBef>
                <a:spcPts val="2000"/>
              </a:spcBef>
              <a:spcAft>
                <a:spcPts val="0"/>
              </a:spcAft>
              <a:buNone/>
            </a:pPr>
            <a:endParaRPr lang="en-GB" sz="2800" dirty="0" smtClean="0">
              <a:latin typeface="+mn-lt"/>
              <a:ea typeface="MS PGothic" pitchFamily="34" charset="-128"/>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175" y="1406188"/>
            <a:ext cx="3655785" cy="4260461"/>
          </a:xfrm>
          <a:prstGeom prst="rect">
            <a:avLst/>
          </a:prstGeom>
        </p:spPr>
      </p:pic>
      <p:sp>
        <p:nvSpPr>
          <p:cNvPr id="7" name="TextBox 6"/>
          <p:cNvSpPr txBox="1"/>
          <p:nvPr/>
        </p:nvSpPr>
        <p:spPr>
          <a:xfrm>
            <a:off x="6042316" y="5836265"/>
            <a:ext cx="2736304" cy="276999"/>
          </a:xfrm>
          <a:prstGeom prst="rect">
            <a:avLst/>
          </a:prstGeom>
          <a:noFill/>
        </p:spPr>
        <p:txBody>
          <a:bodyPr wrap="square" rtlCol="0">
            <a:spAutoFit/>
          </a:bodyPr>
          <a:lstStyle/>
          <a:p>
            <a:pPr>
              <a:spcAft>
                <a:spcPts val="600"/>
              </a:spcAft>
              <a:buClr>
                <a:srgbClr val="4BACC6">
                  <a:lumMod val="75000"/>
                </a:srgbClr>
              </a:buClr>
            </a:pPr>
            <a:r>
              <a:rPr lang="en-GB" sz="1200" dirty="0">
                <a:solidFill>
                  <a:srgbClr val="4F81BD">
                    <a:lumMod val="75000"/>
                  </a:srgbClr>
                </a:solidFill>
                <a:latin typeface="Arial Rounded MT Bold" panose="020F0704030504030204" pitchFamily="34" charset="0"/>
                <a:cs typeface="Arial" pitchFamily="34" charset="0"/>
                <a:hlinkClick r:id="rId3"/>
              </a:rPr>
              <a:t>http://datashare.is.ed.ac.uk</a:t>
            </a:r>
            <a:endParaRPr lang="en-US" altLang="en-US" sz="1200" dirty="0">
              <a:solidFill>
                <a:srgbClr val="4F81BD">
                  <a:lumMod val="75000"/>
                </a:srgbClr>
              </a:solidFill>
              <a:latin typeface="Arial Rounded MT Bold" panose="020F0704030504030204" pitchFamily="34" charset="0"/>
              <a:cs typeface="Arial"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6141953"/>
            <a:ext cx="3291856" cy="52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57103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002060"/>
                </a:solidFill>
                <a:latin typeface="Arial Rounded MT Bold" panose="020F0704030504030204" pitchFamily="34" charset="0"/>
              </a:rPr>
              <a:t>Data preservation …</a:t>
            </a:r>
            <a:endParaRPr lang="en-GB" sz="4000" dirty="0">
              <a:solidFill>
                <a:srgbClr val="002060"/>
              </a:solidFill>
              <a:latin typeface="Arial Rounded MT Bold" panose="020F0704030504030204" pitchFamily="34" charset="0"/>
            </a:endParaRPr>
          </a:p>
        </p:txBody>
      </p:sp>
      <p:sp>
        <p:nvSpPr>
          <p:cNvPr id="3" name="Content Placeholder 2"/>
          <p:cNvSpPr>
            <a:spLocks noGrp="1"/>
          </p:cNvSpPr>
          <p:nvPr>
            <p:ph sz="quarter" idx="1"/>
          </p:nvPr>
        </p:nvSpPr>
        <p:spPr>
          <a:xfrm>
            <a:off x="395288" y="1628774"/>
            <a:ext cx="8410384" cy="4470273"/>
          </a:xfrm>
        </p:spPr>
        <p:txBody>
          <a:bodyPr>
            <a:normAutofit fontScale="92500" lnSpcReduction="10000"/>
          </a:bodyPr>
          <a:lstStyle/>
          <a:p>
            <a:pPr marL="0" indent="0">
              <a:buClr>
                <a:srgbClr val="4C6A4A"/>
              </a:buClr>
              <a:buNone/>
            </a:pPr>
            <a:r>
              <a:rPr lang="en-GB" sz="2600" dirty="0" smtClean="0">
                <a:solidFill>
                  <a:schemeClr val="bg2">
                    <a:lumMod val="50000"/>
                  </a:schemeClr>
                </a:solidFill>
                <a:latin typeface="Arial Rounded MT Bold" panose="020F0704030504030204" pitchFamily="34" charset="0"/>
              </a:rPr>
              <a:t>… </a:t>
            </a:r>
            <a:r>
              <a:rPr lang="en-GB" sz="2600" dirty="0" smtClean="0">
                <a:solidFill>
                  <a:srgbClr val="002060"/>
                </a:solidFill>
                <a:latin typeface="Arial Rounded MT Bold" panose="020F0704030504030204" pitchFamily="34" charset="0"/>
              </a:rPr>
              <a:t>requires a trusted repository. </a:t>
            </a:r>
          </a:p>
          <a:p>
            <a:pPr>
              <a:buClr>
                <a:srgbClr val="4C6A4A"/>
              </a:buClr>
            </a:pPr>
            <a:endParaRPr lang="en-GB" sz="2400" dirty="0" smtClean="0">
              <a:solidFill>
                <a:srgbClr val="002060"/>
              </a:solidFill>
              <a:latin typeface="Arial Rounded MT Bold" panose="020F0704030504030204" pitchFamily="34" charset="0"/>
            </a:endParaRPr>
          </a:p>
          <a:p>
            <a:pPr>
              <a:buClr>
                <a:srgbClr val="4C6A4A"/>
              </a:buClr>
            </a:pPr>
            <a:r>
              <a:rPr lang="en-GB" sz="2400" dirty="0" smtClean="0">
                <a:solidFill>
                  <a:srgbClr val="002060"/>
                </a:solidFill>
                <a:latin typeface="Arial Rounded MT Bold" panose="020F0704030504030204" pitchFamily="34" charset="0"/>
              </a:rPr>
              <a:t>Research-funders </a:t>
            </a:r>
            <a:endParaRPr lang="en-GB" sz="2400" dirty="0">
              <a:solidFill>
                <a:srgbClr val="002060"/>
              </a:solidFill>
              <a:latin typeface="Arial Rounded MT Bold" panose="020F0704030504030204" pitchFamily="34" charset="0"/>
            </a:endParaRPr>
          </a:p>
          <a:p>
            <a:pPr lvl="2">
              <a:buClr>
                <a:srgbClr val="4C6A4A"/>
              </a:buClr>
              <a:buFont typeface="Wingdings" panose="05000000000000000000" pitchFamily="2" charset="2"/>
              <a:buChar char="§"/>
            </a:pPr>
            <a:r>
              <a:rPr lang="en-GB" sz="1700" dirty="0" smtClean="0">
                <a:solidFill>
                  <a:srgbClr val="002060"/>
                </a:solidFill>
                <a:latin typeface="Arial Rounded MT Bold" panose="020F0704030504030204" pitchFamily="34" charset="0"/>
              </a:rPr>
              <a:t>ESRC data store: </a:t>
            </a:r>
            <a:r>
              <a:rPr lang="en-GB" sz="1700" dirty="0" smtClean="0">
                <a:solidFill>
                  <a:srgbClr val="002060"/>
                </a:solidFill>
                <a:latin typeface="Arial Rounded MT Bold" panose="020F0704030504030204" pitchFamily="34" charset="0"/>
                <a:hlinkClick r:id="rId3"/>
              </a:rPr>
              <a:t>http://store.data-archive.ac.uk/store/</a:t>
            </a:r>
            <a:endParaRPr lang="en-GB" sz="1700" dirty="0" smtClean="0">
              <a:solidFill>
                <a:srgbClr val="002060"/>
              </a:solidFill>
              <a:latin typeface="Arial Rounded MT Bold" panose="020F0704030504030204" pitchFamily="34" charset="0"/>
            </a:endParaRPr>
          </a:p>
          <a:p>
            <a:pPr lvl="2">
              <a:buClr>
                <a:srgbClr val="4C6A4A"/>
              </a:buClr>
              <a:buFont typeface="Wingdings" panose="05000000000000000000" pitchFamily="2" charset="2"/>
              <a:buChar char="§"/>
            </a:pPr>
            <a:r>
              <a:rPr lang="en-GB" sz="1700" dirty="0" err="1" smtClean="0">
                <a:solidFill>
                  <a:srgbClr val="002060"/>
                </a:solidFill>
                <a:latin typeface="Arial Rounded MT Bold" panose="020F0704030504030204" pitchFamily="34" charset="0"/>
              </a:rPr>
              <a:t>Zenodo</a:t>
            </a:r>
            <a:r>
              <a:rPr lang="en-GB" sz="1700" dirty="0" smtClean="0">
                <a:solidFill>
                  <a:srgbClr val="002060"/>
                </a:solidFill>
                <a:latin typeface="Arial Rounded MT Bold" panose="020F0704030504030204" pitchFamily="34" charset="0"/>
              </a:rPr>
              <a:t> (</a:t>
            </a:r>
            <a:r>
              <a:rPr lang="en-GB" sz="1700" dirty="0">
                <a:solidFill>
                  <a:srgbClr val="002060"/>
                </a:solidFill>
                <a:latin typeface="Arial Rounded MT Bold" panose="020F0704030504030204" pitchFamily="34" charset="0"/>
              </a:rPr>
              <a:t>EU): </a:t>
            </a:r>
            <a:r>
              <a:rPr lang="en-GB" sz="1700" dirty="0">
                <a:solidFill>
                  <a:srgbClr val="002060"/>
                </a:solidFill>
                <a:latin typeface="Arial Rounded MT Bold" panose="020F0704030504030204" pitchFamily="34" charset="0"/>
                <a:hlinkClick r:id="rId4"/>
              </a:rPr>
              <a:t>https://zenodo.org</a:t>
            </a:r>
            <a:r>
              <a:rPr lang="en-GB" sz="1700" dirty="0" smtClean="0">
                <a:solidFill>
                  <a:srgbClr val="002060"/>
                </a:solidFill>
                <a:latin typeface="Arial Rounded MT Bold" panose="020F0704030504030204" pitchFamily="34" charset="0"/>
                <a:hlinkClick r:id="rId4"/>
              </a:rPr>
              <a:t>/</a:t>
            </a:r>
            <a:r>
              <a:rPr lang="en-GB" sz="1700" dirty="0" smtClean="0">
                <a:solidFill>
                  <a:srgbClr val="002060"/>
                </a:solidFill>
                <a:latin typeface="Arial Rounded MT Bold" panose="020F0704030504030204" pitchFamily="34" charset="0"/>
              </a:rPr>
              <a:t>  </a:t>
            </a:r>
          </a:p>
          <a:p>
            <a:pPr marL="594360" lvl="2" indent="0">
              <a:buClr>
                <a:srgbClr val="4C6A4A"/>
              </a:buClr>
              <a:buNone/>
            </a:pPr>
            <a:endParaRPr lang="en-GB" sz="1700" dirty="0" smtClean="0">
              <a:solidFill>
                <a:srgbClr val="002060"/>
              </a:solidFill>
              <a:latin typeface="Arial Rounded MT Bold" panose="020F0704030504030204" pitchFamily="34" charset="0"/>
            </a:endParaRPr>
          </a:p>
          <a:p>
            <a:pPr>
              <a:buClr>
                <a:srgbClr val="4C6A4A"/>
              </a:buClr>
            </a:pPr>
            <a:r>
              <a:rPr lang="en-GB" sz="2400" dirty="0" smtClean="0">
                <a:solidFill>
                  <a:srgbClr val="002060"/>
                </a:solidFill>
                <a:latin typeface="Arial Rounded MT Bold" panose="020F0704030504030204" pitchFamily="34" charset="0"/>
              </a:rPr>
              <a:t>Institutional (</a:t>
            </a:r>
            <a:r>
              <a:rPr lang="en-GB" sz="2400" dirty="0" err="1" smtClean="0">
                <a:solidFill>
                  <a:srgbClr val="002060"/>
                </a:solidFill>
                <a:latin typeface="Arial Rounded MT Bold" panose="020F0704030504030204" pitchFamily="34" charset="0"/>
              </a:rPr>
              <a:t>UoE</a:t>
            </a:r>
            <a:r>
              <a:rPr lang="en-GB" sz="2400" dirty="0">
                <a:solidFill>
                  <a:srgbClr val="002060"/>
                </a:solidFill>
                <a:latin typeface="Arial Rounded MT Bold" panose="020F0704030504030204" pitchFamily="34" charset="0"/>
              </a:rPr>
              <a:t>)</a:t>
            </a:r>
            <a:endParaRPr lang="en-GB" sz="2400" dirty="0" smtClean="0">
              <a:solidFill>
                <a:srgbClr val="002060"/>
              </a:solidFill>
              <a:latin typeface="Arial Rounded MT Bold" panose="020F0704030504030204" pitchFamily="34" charset="0"/>
            </a:endParaRPr>
          </a:p>
          <a:p>
            <a:pPr lvl="2">
              <a:buClr>
                <a:srgbClr val="4C6A4A"/>
              </a:buClr>
              <a:buFont typeface="Wingdings" panose="05000000000000000000" pitchFamily="2" charset="2"/>
              <a:buChar char="§"/>
            </a:pPr>
            <a:r>
              <a:rPr lang="en-GB" sz="1700" dirty="0" smtClean="0">
                <a:solidFill>
                  <a:srgbClr val="002060"/>
                </a:solidFill>
                <a:latin typeface="Arial Rounded MT Bold" panose="020F0704030504030204" pitchFamily="34" charset="0"/>
              </a:rPr>
              <a:t>Edinburgh </a:t>
            </a:r>
            <a:r>
              <a:rPr lang="en-GB" sz="1700" dirty="0" err="1" smtClean="0">
                <a:solidFill>
                  <a:srgbClr val="002060"/>
                </a:solidFill>
                <a:latin typeface="Arial Rounded MT Bold" panose="020F0704030504030204" pitchFamily="34" charset="0"/>
              </a:rPr>
              <a:t>DataShare</a:t>
            </a:r>
            <a:r>
              <a:rPr lang="en-GB" sz="1700" dirty="0" smtClean="0">
                <a:solidFill>
                  <a:srgbClr val="002060"/>
                </a:solidFill>
                <a:latin typeface="Arial Rounded MT Bold" panose="020F0704030504030204" pitchFamily="34" charset="0"/>
              </a:rPr>
              <a:t>:  </a:t>
            </a:r>
            <a:r>
              <a:rPr lang="en-GB" sz="1700" dirty="0" smtClean="0">
                <a:solidFill>
                  <a:srgbClr val="002060"/>
                </a:solidFill>
                <a:latin typeface="Arial Rounded MT Bold" panose="020F0704030504030204" pitchFamily="34" charset="0"/>
                <a:hlinkClick r:id="rId5"/>
              </a:rPr>
              <a:t>http://datashare.is.ed.ac.uk/</a:t>
            </a:r>
            <a:endParaRPr lang="en-GB" sz="1700" dirty="0" smtClean="0">
              <a:solidFill>
                <a:srgbClr val="002060"/>
              </a:solidFill>
              <a:latin typeface="Arial Rounded MT Bold" panose="020F0704030504030204" pitchFamily="34" charset="0"/>
            </a:endParaRPr>
          </a:p>
          <a:p>
            <a:pPr marL="594360" lvl="2" indent="0">
              <a:buClr>
                <a:srgbClr val="4C6A4A"/>
              </a:buClr>
              <a:buNone/>
            </a:pPr>
            <a:endParaRPr lang="en-GB" sz="1700" dirty="0" smtClean="0">
              <a:solidFill>
                <a:srgbClr val="002060"/>
              </a:solidFill>
              <a:latin typeface="Arial Rounded MT Bold" panose="020F0704030504030204" pitchFamily="34" charset="0"/>
            </a:endParaRPr>
          </a:p>
          <a:p>
            <a:pPr>
              <a:buClr>
                <a:srgbClr val="4C6A4A"/>
              </a:buClr>
            </a:pPr>
            <a:r>
              <a:rPr lang="en-GB" sz="2400" dirty="0" smtClean="0">
                <a:solidFill>
                  <a:srgbClr val="002060"/>
                </a:solidFill>
                <a:latin typeface="Arial Rounded MT Bold" panose="020F0704030504030204" pitchFamily="34" charset="0"/>
              </a:rPr>
              <a:t>Discipline-specific </a:t>
            </a:r>
          </a:p>
          <a:p>
            <a:pPr marL="803275" lvl="1" indent="-174625">
              <a:buClr>
                <a:srgbClr val="4C6A4A"/>
              </a:buClr>
              <a:buFont typeface="Wingdings" panose="05000000000000000000" pitchFamily="2" charset="2"/>
              <a:buChar char="§"/>
            </a:pPr>
            <a:r>
              <a:rPr lang="en-GB" sz="1700" dirty="0" smtClean="0">
                <a:solidFill>
                  <a:srgbClr val="002060"/>
                </a:solidFill>
                <a:latin typeface="Arial Rounded MT Bold" panose="020F0704030504030204" pitchFamily="34" charset="0"/>
              </a:rPr>
              <a:t>Archaeology </a:t>
            </a:r>
            <a:r>
              <a:rPr lang="en-GB" sz="1700" dirty="0">
                <a:solidFill>
                  <a:srgbClr val="002060"/>
                </a:solidFill>
                <a:latin typeface="Arial Rounded MT Bold" panose="020F0704030504030204" pitchFamily="34" charset="0"/>
              </a:rPr>
              <a:t>Data </a:t>
            </a:r>
            <a:r>
              <a:rPr lang="en-GB" sz="1700" dirty="0" smtClean="0">
                <a:solidFill>
                  <a:srgbClr val="002060"/>
                </a:solidFill>
                <a:latin typeface="Arial Rounded MT Bold" panose="020F0704030504030204" pitchFamily="34" charset="0"/>
              </a:rPr>
              <a:t>Service: </a:t>
            </a:r>
            <a:r>
              <a:rPr lang="en-GB" sz="1700" dirty="0">
                <a:solidFill>
                  <a:srgbClr val="002060"/>
                </a:solidFill>
                <a:latin typeface="Arial Rounded MT Bold" panose="020F0704030504030204" pitchFamily="34" charset="0"/>
                <a:hlinkClick r:id="rId6"/>
              </a:rPr>
              <a:t>http://archaeologydataservice.ac.uk</a:t>
            </a:r>
            <a:r>
              <a:rPr lang="en-GB" sz="1700" dirty="0" smtClean="0">
                <a:solidFill>
                  <a:srgbClr val="002060"/>
                </a:solidFill>
                <a:latin typeface="Arial Rounded MT Bold" panose="020F0704030504030204" pitchFamily="34" charset="0"/>
                <a:hlinkClick r:id="rId6"/>
              </a:rPr>
              <a:t>/</a:t>
            </a:r>
            <a:r>
              <a:rPr lang="en-GB" sz="1700" dirty="0" smtClean="0">
                <a:solidFill>
                  <a:srgbClr val="002060"/>
                </a:solidFill>
                <a:latin typeface="Arial Rounded MT Bold" panose="020F0704030504030204" pitchFamily="34" charset="0"/>
              </a:rPr>
              <a:t> </a:t>
            </a:r>
          </a:p>
          <a:p>
            <a:pPr marL="628650" lvl="1" indent="0">
              <a:buClr>
                <a:srgbClr val="4C6A4A"/>
              </a:buClr>
              <a:buNone/>
            </a:pPr>
            <a:endParaRPr lang="en-GB" sz="1900" dirty="0" smtClean="0">
              <a:solidFill>
                <a:srgbClr val="002060"/>
              </a:solidFill>
              <a:latin typeface="Arial Rounded MT Bold" panose="020F0704030504030204" pitchFamily="34" charset="0"/>
            </a:endParaRPr>
          </a:p>
          <a:p>
            <a:pPr>
              <a:buClr>
                <a:srgbClr val="4C6A4A"/>
              </a:buClr>
            </a:pPr>
            <a:r>
              <a:rPr lang="en-GB" sz="2400" dirty="0">
                <a:solidFill>
                  <a:srgbClr val="002060"/>
                </a:solidFill>
                <a:latin typeface="Arial Rounded MT Bold" panose="020F0704030504030204" pitchFamily="34" charset="0"/>
              </a:rPr>
              <a:t>Discipline-agnostic</a:t>
            </a:r>
          </a:p>
          <a:p>
            <a:pPr lvl="2">
              <a:buClr>
                <a:srgbClr val="4C6A4A"/>
              </a:buClr>
              <a:buFont typeface="Wingdings" panose="05000000000000000000" pitchFamily="2" charset="2"/>
              <a:buChar char="§"/>
            </a:pPr>
            <a:r>
              <a:rPr lang="en-GB" sz="1700" dirty="0" err="1" smtClean="0">
                <a:solidFill>
                  <a:srgbClr val="002060"/>
                </a:solidFill>
                <a:latin typeface="Arial Rounded MT Bold" panose="020F0704030504030204" pitchFamily="34" charset="0"/>
              </a:rPr>
              <a:t>Figshare</a:t>
            </a:r>
            <a:r>
              <a:rPr lang="en-GB" sz="1700" dirty="0" smtClean="0">
                <a:solidFill>
                  <a:srgbClr val="002060"/>
                </a:solidFill>
                <a:latin typeface="Arial Rounded MT Bold" panose="020F0704030504030204" pitchFamily="34" charset="0"/>
              </a:rPr>
              <a:t>: </a:t>
            </a:r>
            <a:r>
              <a:rPr lang="en-GB" sz="1700" dirty="0">
                <a:solidFill>
                  <a:srgbClr val="002060"/>
                </a:solidFill>
                <a:latin typeface="Arial Rounded MT Bold" panose="020F0704030504030204" pitchFamily="34" charset="0"/>
                <a:hlinkClick r:id="rId7"/>
              </a:rPr>
              <a:t>http://figshare.com</a:t>
            </a:r>
            <a:r>
              <a:rPr lang="en-GB" sz="1700" dirty="0" smtClean="0">
                <a:solidFill>
                  <a:srgbClr val="002060"/>
                </a:solidFill>
                <a:latin typeface="Arial Rounded MT Bold" panose="020F0704030504030204" pitchFamily="34" charset="0"/>
                <a:hlinkClick r:id="rId7"/>
              </a:rPr>
              <a:t>/</a:t>
            </a:r>
            <a:endParaRPr lang="en-GB" sz="1900" dirty="0" smtClean="0">
              <a:solidFill>
                <a:srgbClr val="002060"/>
              </a:solidFill>
              <a:latin typeface="Arial Rounded MT Bold" panose="020F0704030504030204" pitchFamily="34" charset="0"/>
            </a:endParaRPr>
          </a:p>
          <a:p>
            <a:pPr marL="594360" lvl="2" indent="0">
              <a:buNone/>
            </a:pPr>
            <a:endParaRPr lang="en-GB" sz="1700" dirty="0" smtClean="0">
              <a:solidFill>
                <a:schemeClr val="accent5">
                  <a:lumMod val="50000"/>
                </a:schemeClr>
              </a:solidFill>
            </a:endParaRPr>
          </a:p>
          <a:p>
            <a:pPr lvl="2">
              <a:buFont typeface="Wingdings" panose="05000000000000000000" pitchFamily="2" charset="2"/>
              <a:buChar char="§"/>
            </a:pPr>
            <a:endParaRPr lang="en-GB" sz="1700" dirty="0">
              <a:solidFill>
                <a:schemeClr val="accent5">
                  <a:lumMod val="50000"/>
                </a:schemeClr>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3356992"/>
            <a:ext cx="2023372" cy="1008112"/>
          </a:xfrm>
          <a:prstGeom prst="rect">
            <a:avLst/>
          </a:prstGeom>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6021288"/>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94689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731" y="260648"/>
            <a:ext cx="8229600" cy="778098"/>
          </a:xfrm>
        </p:spPr>
        <p:txBody>
          <a:bodyPr/>
          <a:lstStyle/>
          <a:p>
            <a:pPr algn="l"/>
            <a:r>
              <a:rPr lang="en-GB" sz="4000" dirty="0" smtClean="0">
                <a:solidFill>
                  <a:srgbClr val="002060"/>
                </a:solidFill>
                <a:latin typeface="Arial Rounded MT Bold" panose="020F0704030504030204" pitchFamily="34" charset="0"/>
              </a:rPr>
              <a:t>External repositories</a:t>
            </a:r>
            <a:endParaRPr lang="en-GB" sz="4000" cap="none" dirty="0">
              <a:solidFill>
                <a:srgbClr val="002060"/>
              </a:solidFill>
              <a:latin typeface="Arial Rounded MT Bold" panose="020F0704030504030204" pitchFamily="34" charset="0"/>
            </a:endParaRPr>
          </a:p>
        </p:txBody>
      </p:sp>
      <p:sp>
        <p:nvSpPr>
          <p:cNvPr id="3" name="Content Placeholder 2"/>
          <p:cNvSpPr>
            <a:spLocks noGrp="1"/>
          </p:cNvSpPr>
          <p:nvPr>
            <p:ph sz="quarter" idx="1"/>
          </p:nvPr>
        </p:nvSpPr>
        <p:spPr>
          <a:xfrm>
            <a:off x="395536" y="1268760"/>
            <a:ext cx="8520757" cy="3601889"/>
          </a:xfrm>
        </p:spPr>
        <p:txBody>
          <a:bodyPr>
            <a:normAutofit fontScale="25000" lnSpcReduction="20000"/>
          </a:bodyPr>
          <a:lstStyle/>
          <a:p>
            <a:pPr marL="190800" indent="0">
              <a:lnSpc>
                <a:spcPct val="120000"/>
              </a:lnSpc>
              <a:spcBef>
                <a:spcPts val="600"/>
              </a:spcBef>
              <a:buNone/>
            </a:pPr>
            <a:r>
              <a:rPr lang="en-GB" sz="9600" dirty="0" smtClean="0">
                <a:solidFill>
                  <a:srgbClr val="002060"/>
                </a:solidFill>
                <a:latin typeface="Arial Rounded MT Bold" panose="020F0704030504030204" pitchFamily="34" charset="0"/>
                <a:cs typeface="Arial" pitchFamily="34" charset="0"/>
              </a:rPr>
              <a:t>When </a:t>
            </a:r>
            <a:r>
              <a:rPr lang="en-GB" sz="9600" dirty="0">
                <a:solidFill>
                  <a:srgbClr val="002060"/>
                </a:solidFill>
                <a:latin typeface="Arial Rounded MT Bold" panose="020F0704030504030204" pitchFamily="34" charset="0"/>
                <a:cs typeface="Arial" pitchFamily="34" charset="0"/>
              </a:rPr>
              <a:t>choosing an external </a:t>
            </a:r>
            <a:r>
              <a:rPr lang="en-GB" sz="9600" dirty="0" smtClean="0">
                <a:solidFill>
                  <a:srgbClr val="002060"/>
                </a:solidFill>
                <a:latin typeface="Arial Rounded MT Bold" panose="020F0704030504030204" pitchFamily="34" charset="0"/>
                <a:cs typeface="Arial" pitchFamily="34" charset="0"/>
              </a:rPr>
              <a:t>repository or archive researchers </a:t>
            </a:r>
            <a:r>
              <a:rPr lang="en-GB" sz="9600" dirty="0">
                <a:solidFill>
                  <a:srgbClr val="002060"/>
                </a:solidFill>
                <a:latin typeface="Arial Rounded MT Bold" panose="020F0704030504030204" pitchFamily="34" charset="0"/>
                <a:cs typeface="Arial" pitchFamily="34" charset="0"/>
              </a:rPr>
              <a:t>should consider</a:t>
            </a:r>
            <a:r>
              <a:rPr lang="en-GB" sz="9600" dirty="0" smtClean="0">
                <a:solidFill>
                  <a:srgbClr val="002060"/>
                </a:solidFill>
                <a:latin typeface="Arial Rounded MT Bold" panose="020F0704030504030204" pitchFamily="34" charset="0"/>
                <a:cs typeface="Arial" pitchFamily="34" charset="0"/>
              </a:rPr>
              <a:t>:</a:t>
            </a:r>
          </a:p>
          <a:p>
            <a:pPr marL="190800" indent="0">
              <a:lnSpc>
                <a:spcPct val="120000"/>
              </a:lnSpc>
              <a:spcBef>
                <a:spcPts val="600"/>
              </a:spcBef>
              <a:buNone/>
            </a:pPr>
            <a:endParaRPr lang="en-GB" sz="1700" dirty="0">
              <a:solidFill>
                <a:srgbClr val="002060"/>
              </a:solidFill>
              <a:latin typeface="Arial Rounded MT Bold" panose="020F0704030504030204" pitchFamily="34" charset="0"/>
              <a:cs typeface="Arial" pitchFamily="34" charset="0"/>
            </a:endParaRPr>
          </a:p>
          <a:p>
            <a:pPr marL="532800" indent="-342000">
              <a:lnSpc>
                <a:spcPct val="120000"/>
              </a:lnSpc>
              <a:spcBef>
                <a:spcPts val="600"/>
              </a:spcBef>
            </a:pPr>
            <a:r>
              <a:rPr lang="en-GB" sz="8000" dirty="0">
                <a:solidFill>
                  <a:srgbClr val="002060"/>
                </a:solidFill>
                <a:latin typeface="Arial Rounded MT Bold" panose="020F0704030504030204" pitchFamily="34" charset="0"/>
                <a:cs typeface="Arial" pitchFamily="34" charset="0"/>
              </a:rPr>
              <a:t>Does their funder require data to be offered to a </a:t>
            </a:r>
            <a:r>
              <a:rPr lang="en-GB" sz="8000" dirty="0" smtClean="0">
                <a:solidFill>
                  <a:srgbClr val="002060"/>
                </a:solidFill>
                <a:latin typeface="Arial Rounded MT Bold" panose="020F0704030504030204" pitchFamily="34" charset="0"/>
                <a:cs typeface="Arial" pitchFamily="34" charset="0"/>
              </a:rPr>
              <a:t>domain repository?</a:t>
            </a:r>
          </a:p>
          <a:p>
            <a:pPr marL="532800" indent="-342000">
              <a:lnSpc>
                <a:spcPct val="120000"/>
              </a:lnSpc>
              <a:spcBef>
                <a:spcPts val="600"/>
              </a:spcBef>
            </a:pPr>
            <a:endParaRPr lang="en-GB" dirty="0">
              <a:solidFill>
                <a:srgbClr val="002060"/>
              </a:solidFill>
              <a:latin typeface="Arial Rounded MT Bold" panose="020F0704030504030204" pitchFamily="34" charset="0"/>
              <a:cs typeface="Arial" pitchFamily="34" charset="0"/>
            </a:endParaRPr>
          </a:p>
          <a:p>
            <a:pPr marL="532800" indent="-342000">
              <a:lnSpc>
                <a:spcPct val="120000"/>
              </a:lnSpc>
              <a:spcBef>
                <a:spcPts val="600"/>
              </a:spcBef>
            </a:pPr>
            <a:r>
              <a:rPr lang="en-GB" sz="8000" dirty="0">
                <a:solidFill>
                  <a:srgbClr val="002060"/>
                </a:solidFill>
                <a:latin typeface="Arial Rounded MT Bold" panose="020F0704030504030204" pitchFamily="34" charset="0"/>
                <a:cs typeface="Arial" pitchFamily="34" charset="0"/>
              </a:rPr>
              <a:t>Is the repository sustainable? What will be done with their data if the repository closes down?</a:t>
            </a:r>
          </a:p>
          <a:p>
            <a:pPr marL="532800" indent="-342000">
              <a:lnSpc>
                <a:spcPct val="120000"/>
              </a:lnSpc>
              <a:spcBef>
                <a:spcPts val="600"/>
              </a:spcBef>
            </a:pPr>
            <a:endParaRPr lang="en-GB" dirty="0" smtClean="0">
              <a:solidFill>
                <a:srgbClr val="002060"/>
              </a:solidFill>
              <a:latin typeface="Arial Rounded MT Bold" panose="020F0704030504030204" pitchFamily="34" charset="0"/>
              <a:cs typeface="Arial" pitchFamily="34" charset="0"/>
            </a:endParaRPr>
          </a:p>
          <a:p>
            <a:pPr marL="532800" indent="-342000">
              <a:lnSpc>
                <a:spcPct val="120000"/>
              </a:lnSpc>
              <a:spcBef>
                <a:spcPts val="600"/>
              </a:spcBef>
            </a:pPr>
            <a:r>
              <a:rPr lang="en-GB" sz="8000" dirty="0" smtClean="0">
                <a:solidFill>
                  <a:srgbClr val="002060"/>
                </a:solidFill>
                <a:latin typeface="Arial Rounded MT Bold" panose="020F0704030504030204" pitchFamily="34" charset="0"/>
                <a:cs typeface="Arial" pitchFamily="34" charset="0"/>
              </a:rPr>
              <a:t>How </a:t>
            </a:r>
            <a:r>
              <a:rPr lang="en-GB" sz="8000" dirty="0">
                <a:solidFill>
                  <a:srgbClr val="002060"/>
                </a:solidFill>
                <a:latin typeface="Arial Rounded MT Bold" panose="020F0704030504030204" pitchFamily="34" charset="0"/>
                <a:cs typeface="Arial" pitchFamily="34" charset="0"/>
              </a:rPr>
              <a:t>much will it cost? Are costs upfront or annual</a:t>
            </a:r>
            <a:r>
              <a:rPr lang="en-GB" sz="8000" dirty="0" smtClean="0">
                <a:solidFill>
                  <a:srgbClr val="002060"/>
                </a:solidFill>
                <a:latin typeface="Arial Rounded MT Bold" panose="020F0704030504030204" pitchFamily="34" charset="0"/>
                <a:cs typeface="Arial" pitchFamily="34" charset="0"/>
              </a:rPr>
              <a:t>?</a:t>
            </a:r>
          </a:p>
          <a:p>
            <a:pPr marL="532800" indent="-342000">
              <a:lnSpc>
                <a:spcPct val="120000"/>
              </a:lnSpc>
              <a:spcBef>
                <a:spcPts val="600"/>
              </a:spcBef>
            </a:pPr>
            <a:endParaRPr lang="en-GB" dirty="0">
              <a:solidFill>
                <a:srgbClr val="002060"/>
              </a:solidFill>
              <a:latin typeface="Arial Rounded MT Bold" panose="020F0704030504030204" pitchFamily="34" charset="0"/>
              <a:cs typeface="Arial" pitchFamily="34" charset="0"/>
            </a:endParaRPr>
          </a:p>
          <a:p>
            <a:pPr marL="532800" indent="-342000">
              <a:lnSpc>
                <a:spcPct val="120000"/>
              </a:lnSpc>
              <a:spcBef>
                <a:spcPts val="600"/>
              </a:spcBef>
            </a:pPr>
            <a:r>
              <a:rPr lang="en-GB" sz="8000" dirty="0" smtClean="0">
                <a:solidFill>
                  <a:srgbClr val="002060"/>
                </a:solidFill>
                <a:latin typeface="Arial Rounded MT Bold" panose="020F0704030504030204" pitchFamily="34" charset="0"/>
                <a:cs typeface="Arial" pitchFamily="34" charset="0"/>
              </a:rPr>
              <a:t>How </a:t>
            </a:r>
            <a:r>
              <a:rPr lang="en-GB" sz="8000" dirty="0">
                <a:solidFill>
                  <a:srgbClr val="002060"/>
                </a:solidFill>
                <a:latin typeface="Arial Rounded MT Bold" panose="020F0704030504030204" pitchFamily="34" charset="0"/>
                <a:cs typeface="Arial" pitchFamily="34" charset="0"/>
              </a:rPr>
              <a:t>does the repository promote </a:t>
            </a:r>
            <a:r>
              <a:rPr lang="en-GB" sz="8000" dirty="0" err="1">
                <a:solidFill>
                  <a:srgbClr val="002060"/>
                </a:solidFill>
                <a:latin typeface="Arial Rounded MT Bold" panose="020F0704030504030204" pitchFamily="34" charset="0"/>
                <a:cs typeface="Arial" pitchFamily="34" charset="0"/>
              </a:rPr>
              <a:t>discoverablity</a:t>
            </a:r>
            <a:r>
              <a:rPr lang="en-GB" sz="8000" dirty="0" smtClean="0">
                <a:solidFill>
                  <a:srgbClr val="002060"/>
                </a:solidFill>
                <a:latin typeface="Arial Rounded MT Bold" panose="020F0704030504030204" pitchFamily="34" charset="0"/>
                <a:cs typeface="Arial" pitchFamily="34" charset="0"/>
              </a:rPr>
              <a:t>?</a:t>
            </a:r>
          </a:p>
          <a:p>
            <a:pPr marL="532800" indent="-342000">
              <a:lnSpc>
                <a:spcPct val="120000"/>
              </a:lnSpc>
              <a:spcBef>
                <a:spcPts val="600"/>
              </a:spcBef>
            </a:pPr>
            <a:endParaRPr lang="en-GB" dirty="0">
              <a:solidFill>
                <a:srgbClr val="002060"/>
              </a:solidFill>
              <a:latin typeface="Arial Rounded MT Bold" panose="020F0704030504030204" pitchFamily="34" charset="0"/>
              <a:cs typeface="Arial" pitchFamily="34" charset="0"/>
            </a:endParaRPr>
          </a:p>
          <a:p>
            <a:pPr marL="532800" indent="-342000">
              <a:lnSpc>
                <a:spcPct val="120000"/>
              </a:lnSpc>
              <a:spcBef>
                <a:spcPts val="600"/>
              </a:spcBef>
            </a:pPr>
            <a:r>
              <a:rPr lang="en-GB" sz="8000" dirty="0">
                <a:solidFill>
                  <a:srgbClr val="002060"/>
                </a:solidFill>
                <a:latin typeface="Arial Rounded MT Bold" panose="020F0704030504030204" pitchFamily="34" charset="0"/>
                <a:cs typeface="Arial" pitchFamily="34" charset="0"/>
              </a:rPr>
              <a:t>Does the repository record when data is accessed, downloaded, or cited </a:t>
            </a:r>
            <a:r>
              <a:rPr lang="en-GB" sz="8000" dirty="0" smtClean="0">
                <a:solidFill>
                  <a:srgbClr val="002060"/>
                </a:solidFill>
                <a:latin typeface="Arial Rounded MT Bold" panose="020F0704030504030204" pitchFamily="34" charset="0"/>
                <a:cs typeface="Arial" pitchFamily="34" charset="0"/>
              </a:rPr>
              <a:t>for purposes of recognition and academic reward?</a:t>
            </a:r>
          </a:p>
          <a:p>
            <a:pPr marL="532800" indent="-342000">
              <a:lnSpc>
                <a:spcPct val="120000"/>
              </a:lnSpc>
              <a:spcBef>
                <a:spcPts val="600"/>
              </a:spcBef>
            </a:pPr>
            <a:endParaRPr lang="en-GB" dirty="0">
              <a:solidFill>
                <a:srgbClr val="002060"/>
              </a:solidFill>
              <a:latin typeface="Arial Rounded MT Bold" panose="020F0704030504030204" pitchFamily="34" charset="0"/>
              <a:cs typeface="Arial" pitchFamily="34" charset="0"/>
            </a:endParaRPr>
          </a:p>
          <a:p>
            <a:pPr marL="669290">
              <a:spcBef>
                <a:spcPts val="600"/>
              </a:spcBef>
            </a:pPr>
            <a:endParaRPr lang="en-GB" dirty="0">
              <a:solidFill>
                <a:srgbClr val="4C6A4A"/>
              </a:solidFill>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021288"/>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94694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611560" y="116632"/>
            <a:ext cx="3754760" cy="1143000"/>
          </a:xfrm>
          <a:noFill/>
        </p:spPr>
        <p:txBody>
          <a:bodyPr/>
          <a:lstStyle/>
          <a:p>
            <a:pPr algn="l">
              <a:defRPr/>
            </a:pPr>
            <a:r>
              <a:rPr lang="en-US" sz="4000" dirty="0" smtClean="0">
                <a:solidFill>
                  <a:schemeClr val="tx2">
                    <a:lumMod val="75000"/>
                  </a:schemeClr>
                </a:solidFill>
                <a:latin typeface="Arial Rounded MT Bold" panose="020F0704030504030204" pitchFamily="34" charset="0"/>
                <a:ea typeface="Times New Roman" charset="0"/>
                <a:cs typeface="Times New Roman" charset="0"/>
              </a:rPr>
              <a:t>Outline</a:t>
            </a:r>
            <a:r>
              <a:rPr lang="en-US" dirty="0" smtClean="0">
                <a:latin typeface="Arial Rounded MT Bold" panose="020F0704030504030204" pitchFamily="34" charset="0"/>
                <a:ea typeface="Times New Roman" charset="0"/>
                <a:cs typeface="Times New Roman" charset="0"/>
              </a:rPr>
              <a:t> </a:t>
            </a:r>
          </a:p>
        </p:txBody>
      </p:sp>
      <p:sp>
        <p:nvSpPr>
          <p:cNvPr id="3" name="Content Placeholder 4"/>
          <p:cNvSpPr>
            <a:spLocks noGrp="1"/>
          </p:cNvSpPr>
          <p:nvPr>
            <p:ph idx="1"/>
          </p:nvPr>
        </p:nvSpPr>
        <p:spPr>
          <a:xfrm>
            <a:off x="251520" y="1124744"/>
            <a:ext cx="8496944" cy="4896544"/>
          </a:xfrm>
          <a:noFill/>
        </p:spPr>
        <p:txBody>
          <a:bodyPr/>
          <a:lstStyle/>
          <a:p>
            <a:pPr marL="720000" lvl="0">
              <a:lnSpc>
                <a:spcPct val="114000"/>
              </a:lnSpc>
            </a:pPr>
            <a:endParaRPr lang="en-US" sz="800" dirty="0" smtClean="0">
              <a:solidFill>
                <a:schemeClr val="tx2">
                  <a:lumMod val="75000"/>
                </a:schemeClr>
              </a:solidFill>
            </a:endParaRPr>
          </a:p>
          <a:p>
            <a:pPr marL="720000" lvl="0">
              <a:lnSpc>
                <a:spcPct val="114000"/>
              </a:lnSpc>
            </a:pPr>
            <a:r>
              <a:rPr lang="en-US" dirty="0" smtClean="0">
                <a:solidFill>
                  <a:schemeClr val="tx2">
                    <a:lumMod val="75000"/>
                  </a:schemeClr>
                </a:solidFill>
                <a:latin typeface="Arial Rounded MT Bold" panose="020F0704030504030204" pitchFamily="34" charset="0"/>
              </a:rPr>
              <a:t>Defining research data</a:t>
            </a:r>
          </a:p>
          <a:p>
            <a:pPr marL="720000" lvl="0">
              <a:lnSpc>
                <a:spcPct val="114000"/>
              </a:lnSpc>
            </a:pPr>
            <a:r>
              <a:rPr lang="en-US" dirty="0" smtClean="0">
                <a:solidFill>
                  <a:schemeClr val="tx2">
                    <a:lumMod val="75000"/>
                  </a:schemeClr>
                </a:solidFill>
                <a:latin typeface="Arial Rounded MT Bold" panose="020F0704030504030204" pitchFamily="34" charset="0"/>
              </a:rPr>
              <a:t>Research Data Management (RDM)</a:t>
            </a:r>
          </a:p>
          <a:p>
            <a:pPr marL="720000" lvl="0">
              <a:lnSpc>
                <a:spcPct val="114000"/>
              </a:lnSpc>
            </a:pPr>
            <a:r>
              <a:rPr lang="en-US" dirty="0" smtClean="0">
                <a:solidFill>
                  <a:schemeClr val="tx2">
                    <a:lumMod val="75000"/>
                  </a:schemeClr>
                </a:solidFill>
                <a:latin typeface="Arial Rounded MT Bold" panose="020F0704030504030204" pitchFamily="34" charset="0"/>
              </a:rPr>
              <a:t>RDM benefits &amp; drivers </a:t>
            </a:r>
          </a:p>
          <a:p>
            <a:pPr marL="720000" lvl="0">
              <a:lnSpc>
                <a:spcPct val="114000"/>
              </a:lnSpc>
            </a:pPr>
            <a:r>
              <a:rPr lang="en-US" dirty="0" smtClean="0">
                <a:solidFill>
                  <a:schemeClr val="tx2">
                    <a:lumMod val="75000"/>
                  </a:schemeClr>
                </a:solidFill>
                <a:latin typeface="Arial Rounded MT Bold" panose="020F0704030504030204" pitchFamily="34" charset="0"/>
              </a:rPr>
              <a:t>Funder requirements &amp; University expectations</a:t>
            </a:r>
          </a:p>
          <a:p>
            <a:pPr marL="720000" lvl="0">
              <a:lnSpc>
                <a:spcPct val="114000"/>
              </a:lnSpc>
            </a:pPr>
            <a:r>
              <a:rPr lang="en-US" dirty="0" smtClean="0">
                <a:solidFill>
                  <a:schemeClr val="tx2">
                    <a:lumMod val="75000"/>
                  </a:schemeClr>
                </a:solidFill>
                <a:latin typeface="Arial Rounded MT Bold" panose="020F0704030504030204" pitchFamily="34" charset="0"/>
              </a:rPr>
              <a:t>RDM data services</a:t>
            </a:r>
          </a:p>
          <a:p>
            <a:pPr marL="720000" lvl="0">
              <a:lnSpc>
                <a:spcPct val="114000"/>
              </a:lnSpc>
            </a:pPr>
            <a:r>
              <a:rPr lang="en-US" dirty="0" smtClean="0">
                <a:solidFill>
                  <a:schemeClr val="tx2">
                    <a:lumMod val="75000"/>
                  </a:schemeClr>
                </a:solidFill>
                <a:latin typeface="Arial Rounded MT Bold" panose="020F0704030504030204" pitchFamily="34" charset="0"/>
              </a:rPr>
              <a:t>RDM support </a:t>
            </a:r>
            <a:r>
              <a:rPr lang="en-US" sz="2800" dirty="0">
                <a:solidFill>
                  <a:schemeClr val="tx2">
                    <a:lumMod val="75000"/>
                  </a:schemeClr>
                </a:solidFill>
                <a:latin typeface="Arial Rounded MT Bold" panose="020F0704030504030204" pitchFamily="34" charset="0"/>
              </a:rPr>
              <a:t>	</a:t>
            </a:r>
            <a:r>
              <a:rPr lang="en-US" sz="2800" dirty="0"/>
              <a:t>		</a:t>
            </a:r>
            <a:endParaRPr lang="en-GB" sz="2800" dirty="0"/>
          </a:p>
          <a:p>
            <a:pPr marL="377100" lvl="0" indent="0">
              <a:lnSpc>
                <a:spcPct val="114000"/>
              </a:lnSpc>
              <a:buNone/>
            </a:pPr>
            <a:r>
              <a:rPr lang="en-US" dirty="0"/>
              <a:t>		</a:t>
            </a:r>
            <a:endParaRPr lang="en-US" dirty="0" smtClean="0"/>
          </a:p>
          <a:p>
            <a:pPr marL="377100" lvl="0" indent="0">
              <a:lnSpc>
                <a:spcPct val="114000"/>
              </a:lnSpc>
              <a:buNone/>
            </a:pPr>
            <a:r>
              <a:rPr lang="en-US" dirty="0"/>
              <a:t>					</a:t>
            </a:r>
            <a:endParaRPr lang="en-GB" sz="2800" dirty="0"/>
          </a:p>
          <a:p>
            <a:pPr>
              <a:lnSpc>
                <a:spcPct val="150000"/>
              </a:lnSpc>
            </a:pPr>
            <a:endParaRPr lang="en-US" altLang="en-US" sz="2800" dirty="0">
              <a:solidFill>
                <a:srgbClr val="000000"/>
              </a:solidFill>
              <a:latin typeface="Arial" charset="0"/>
              <a:cs typeface="Arial" charset="0"/>
            </a:endParaRPr>
          </a:p>
        </p:txBody>
      </p:sp>
    </p:spTree>
    <p:extLst>
      <p:ext uri="{BB962C8B-B14F-4D97-AF65-F5344CB8AC3E}">
        <p14:creationId xmlns:p14="http://schemas.microsoft.com/office/powerpoint/2010/main" val="56407002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chemeClr val="tx2">
                    <a:lumMod val="75000"/>
                  </a:schemeClr>
                </a:solidFill>
                <a:latin typeface="Arial Rounded MT Bold" panose="020F0704030504030204" pitchFamily="34" charset="0"/>
              </a:rPr>
              <a:t>RDM Support</a:t>
            </a:r>
            <a:endParaRPr lang="en-GB" sz="4000" dirty="0">
              <a:solidFill>
                <a:schemeClr val="tx2">
                  <a:lumMod val="75000"/>
                </a:schemeClr>
              </a:solidFill>
              <a:latin typeface="Arial Rounded MT Bold" panose="020F0704030504030204" pitchFamily="34" charset="0"/>
            </a:endParaRPr>
          </a:p>
        </p:txBody>
      </p:sp>
      <p:sp>
        <p:nvSpPr>
          <p:cNvPr id="3" name="Content Placeholder 2"/>
          <p:cNvSpPr>
            <a:spLocks noGrp="1"/>
          </p:cNvSpPr>
          <p:nvPr>
            <p:ph sz="half" idx="1"/>
          </p:nvPr>
        </p:nvSpPr>
        <p:spPr>
          <a:xfrm>
            <a:off x="323528" y="1268759"/>
            <a:ext cx="4270248" cy="5000423"/>
          </a:xfrm>
        </p:spPr>
        <p:txBody>
          <a:bodyPr>
            <a:normAutofit fontScale="25000" lnSpcReduction="20000"/>
          </a:bodyPr>
          <a:lstStyle/>
          <a:p>
            <a:pPr>
              <a:buClr>
                <a:schemeClr val="accent5">
                  <a:lumMod val="75000"/>
                </a:schemeClr>
              </a:buClr>
              <a:buFont typeface="Wingdings" panose="05000000000000000000" pitchFamily="2" charset="2"/>
              <a:buChar char="§"/>
            </a:pPr>
            <a:endParaRPr lang="en-US" altLang="en-US" sz="6400" dirty="0" smtClean="0">
              <a:solidFill>
                <a:schemeClr val="tx2">
                  <a:lumMod val="75000"/>
                </a:schemeClr>
              </a:solidFill>
              <a:cs typeface="Arial" charset="0"/>
            </a:endParaRPr>
          </a:p>
          <a:p>
            <a:pPr lvl="0">
              <a:lnSpc>
                <a:spcPct val="120000"/>
              </a:lnSpc>
              <a:spcBef>
                <a:spcPts val="600"/>
              </a:spcBef>
            </a:pPr>
            <a:r>
              <a:rPr lang="en-GB" sz="8000" dirty="0" smtClean="0">
                <a:solidFill>
                  <a:schemeClr val="tx2">
                    <a:lumMod val="75000"/>
                  </a:schemeClr>
                </a:solidFill>
                <a:latin typeface="Arial Rounded MT Bold" panose="020F0704030504030204" pitchFamily="34" charset="0"/>
                <a:cs typeface="Arial" pitchFamily="34" charset="0"/>
              </a:rPr>
              <a:t>Introductory sessions on RDM: contact </a:t>
            </a:r>
            <a:br>
              <a:rPr lang="en-GB" sz="8000" dirty="0" smtClean="0">
                <a:solidFill>
                  <a:schemeClr val="tx2">
                    <a:lumMod val="75000"/>
                  </a:schemeClr>
                </a:solidFill>
                <a:latin typeface="Arial Rounded MT Bold" panose="020F0704030504030204" pitchFamily="34" charset="0"/>
                <a:cs typeface="Arial" pitchFamily="34" charset="0"/>
              </a:rPr>
            </a:br>
            <a:r>
              <a:rPr lang="en-GB" sz="8000" dirty="0" smtClean="0">
                <a:solidFill>
                  <a:srgbClr val="1F497D">
                    <a:lumMod val="75000"/>
                  </a:srgbClr>
                </a:solidFill>
                <a:latin typeface="Arial Rounded MT Bold" panose="020F0704030504030204" pitchFamily="34" charset="0"/>
                <a:hlinkClick r:id="rId3"/>
              </a:rPr>
              <a:t>IS.Helpline@ed.ac.uk</a:t>
            </a:r>
            <a:r>
              <a:rPr lang="en-GB" sz="8000" dirty="0" smtClean="0">
                <a:solidFill>
                  <a:srgbClr val="0070C0"/>
                </a:solidFill>
                <a:latin typeface="Arial Rounded MT Bold" panose="020F0704030504030204" pitchFamily="34" charset="0"/>
              </a:rPr>
              <a:t> </a:t>
            </a:r>
            <a:r>
              <a:rPr lang="en-GB" sz="8000" dirty="0" smtClean="0">
                <a:solidFill>
                  <a:schemeClr val="tx2">
                    <a:lumMod val="75000"/>
                  </a:schemeClr>
                </a:solidFill>
                <a:latin typeface="Arial Rounded MT Bold" panose="020F0704030504030204" pitchFamily="34" charset="0"/>
                <a:cs typeface="Arial" pitchFamily="34" charset="0"/>
              </a:rPr>
              <a:t>for</a:t>
            </a:r>
            <a:r>
              <a:rPr lang="en-GB" sz="8000" i="1" dirty="0" smtClean="0">
                <a:solidFill>
                  <a:schemeClr val="tx2">
                    <a:lumMod val="75000"/>
                  </a:schemeClr>
                </a:solidFill>
                <a:latin typeface="Arial Rounded MT Bold" panose="020F0704030504030204" pitchFamily="34" charset="0"/>
                <a:cs typeface="Arial" pitchFamily="34" charset="0"/>
              </a:rPr>
              <a:t> </a:t>
            </a:r>
            <a:r>
              <a:rPr lang="en-GB" sz="8000" dirty="0" smtClean="0">
                <a:solidFill>
                  <a:schemeClr val="tx2">
                    <a:lumMod val="75000"/>
                  </a:schemeClr>
                </a:solidFill>
                <a:latin typeface="Arial Rounded MT Bold" panose="020F0704030504030204" pitchFamily="34" charset="0"/>
                <a:cs typeface="Arial" pitchFamily="34" charset="0"/>
              </a:rPr>
              <a:t>a session for your School or subject group.</a:t>
            </a:r>
          </a:p>
          <a:p>
            <a:pPr lvl="0">
              <a:lnSpc>
                <a:spcPct val="120000"/>
              </a:lnSpc>
              <a:spcBef>
                <a:spcPts val="600"/>
              </a:spcBef>
            </a:pPr>
            <a:r>
              <a:rPr lang="en-GB" sz="8000" dirty="0" smtClean="0">
                <a:solidFill>
                  <a:schemeClr val="tx2">
                    <a:lumMod val="75000"/>
                  </a:schemeClr>
                </a:solidFill>
                <a:latin typeface="Arial Rounded MT Bold" panose="020F0704030504030204" pitchFamily="34" charset="0"/>
                <a:cs typeface="Arial" pitchFamily="34" charset="0"/>
              </a:rPr>
              <a:t>RDM </a:t>
            </a:r>
            <a:r>
              <a:rPr lang="en-GB" sz="8000" dirty="0">
                <a:solidFill>
                  <a:schemeClr val="tx2">
                    <a:lumMod val="75000"/>
                  </a:schemeClr>
                </a:solidFill>
                <a:latin typeface="Arial Rounded MT Bold" panose="020F0704030504030204" pitchFamily="34" charset="0"/>
                <a:cs typeface="Arial" pitchFamily="34" charset="0"/>
              </a:rPr>
              <a:t>website: </a:t>
            </a:r>
            <a:r>
              <a:rPr lang="en-GB" sz="8000" dirty="0">
                <a:solidFill>
                  <a:schemeClr val="tx2">
                    <a:lumMod val="75000"/>
                  </a:schemeClr>
                </a:solidFill>
                <a:latin typeface="Arial Rounded MT Bold" panose="020F0704030504030204" pitchFamily="34" charset="0"/>
                <a:cs typeface="Arial" pitchFamily="34" charset="0"/>
                <a:hlinkClick r:id="rId4"/>
              </a:rPr>
              <a:t>http://www.ed.ac.uk/is/data-management</a:t>
            </a:r>
            <a:r>
              <a:rPr lang="en-GB" sz="8000" dirty="0">
                <a:solidFill>
                  <a:schemeClr val="tx2">
                    <a:lumMod val="75000"/>
                  </a:schemeClr>
                </a:solidFill>
                <a:latin typeface="Arial Rounded MT Bold" panose="020F0704030504030204" pitchFamily="34" charset="0"/>
                <a:cs typeface="Arial" pitchFamily="34" charset="0"/>
              </a:rPr>
              <a:t> </a:t>
            </a:r>
          </a:p>
          <a:p>
            <a:pPr lvl="0">
              <a:lnSpc>
                <a:spcPct val="120000"/>
              </a:lnSpc>
              <a:spcBef>
                <a:spcPts val="600"/>
              </a:spcBef>
            </a:pPr>
            <a:r>
              <a:rPr lang="en-GB" sz="8000" dirty="0">
                <a:solidFill>
                  <a:schemeClr val="tx2">
                    <a:lumMod val="75000"/>
                  </a:schemeClr>
                </a:solidFill>
                <a:latin typeface="Arial Rounded MT Bold" panose="020F0704030504030204" pitchFamily="34" charset="0"/>
                <a:cs typeface="Arial" pitchFamily="34" charset="0"/>
              </a:rPr>
              <a:t>RDM blog: </a:t>
            </a:r>
            <a:r>
              <a:rPr lang="en-GB" sz="8000" dirty="0">
                <a:solidFill>
                  <a:schemeClr val="tx2">
                    <a:lumMod val="75000"/>
                  </a:schemeClr>
                </a:solidFill>
                <a:latin typeface="Arial Rounded MT Bold" panose="020F0704030504030204" pitchFamily="34" charset="0"/>
                <a:cs typeface="Arial" pitchFamily="34" charset="0"/>
                <a:hlinkClick r:id="rId5"/>
              </a:rPr>
              <a:t>http://datablog.is.ed.ac.uk</a:t>
            </a:r>
            <a:r>
              <a:rPr lang="en-GB" sz="8000" dirty="0">
                <a:solidFill>
                  <a:schemeClr val="tx2">
                    <a:lumMod val="75000"/>
                  </a:schemeClr>
                </a:solidFill>
                <a:latin typeface="Arial Rounded MT Bold" panose="020F0704030504030204" pitchFamily="34" charset="0"/>
                <a:cs typeface="Arial" pitchFamily="34" charset="0"/>
              </a:rPr>
              <a:t> </a:t>
            </a:r>
          </a:p>
          <a:p>
            <a:pPr lvl="0">
              <a:lnSpc>
                <a:spcPct val="120000"/>
              </a:lnSpc>
              <a:spcBef>
                <a:spcPts val="600"/>
              </a:spcBef>
            </a:pPr>
            <a:r>
              <a:rPr lang="en-GB" sz="8000" dirty="0">
                <a:solidFill>
                  <a:schemeClr val="tx2">
                    <a:lumMod val="75000"/>
                  </a:schemeClr>
                </a:solidFill>
                <a:latin typeface="Arial Rounded MT Bold" panose="020F0704030504030204" pitchFamily="34" charset="0"/>
                <a:cs typeface="Arial" pitchFamily="34" charset="0"/>
              </a:rPr>
              <a:t>RDM wiki: </a:t>
            </a:r>
            <a:br>
              <a:rPr lang="en-GB" sz="8000" dirty="0">
                <a:solidFill>
                  <a:schemeClr val="tx2">
                    <a:lumMod val="75000"/>
                  </a:schemeClr>
                </a:solidFill>
                <a:latin typeface="Arial Rounded MT Bold" panose="020F0704030504030204" pitchFamily="34" charset="0"/>
                <a:cs typeface="Arial" pitchFamily="34" charset="0"/>
              </a:rPr>
            </a:br>
            <a:r>
              <a:rPr lang="en-GB" sz="8000" dirty="0">
                <a:solidFill>
                  <a:schemeClr val="tx2">
                    <a:lumMod val="75000"/>
                  </a:schemeClr>
                </a:solidFill>
                <a:latin typeface="Arial Rounded MT Bold" panose="020F0704030504030204" pitchFamily="34" charset="0"/>
                <a:cs typeface="Arial" pitchFamily="34" charset="0"/>
                <a:hlinkClick r:id="rId6"/>
              </a:rPr>
              <a:t>https://</a:t>
            </a:r>
            <a:r>
              <a:rPr lang="en-GB" sz="8000" dirty="0" smtClean="0">
                <a:solidFill>
                  <a:schemeClr val="tx2">
                    <a:lumMod val="75000"/>
                  </a:schemeClr>
                </a:solidFill>
                <a:latin typeface="Arial Rounded MT Bold" panose="020F0704030504030204" pitchFamily="34" charset="0"/>
                <a:cs typeface="Arial" pitchFamily="34" charset="0"/>
                <a:hlinkClick r:id="rId6"/>
              </a:rPr>
              <a:t>www.wiki.ed.ac.uk/display/RDM/Research+Data+Management+Wiki</a:t>
            </a:r>
            <a:endParaRPr lang="en-GB" sz="8000" dirty="0" smtClean="0">
              <a:solidFill>
                <a:schemeClr val="tx2">
                  <a:lumMod val="75000"/>
                </a:schemeClr>
              </a:solidFill>
              <a:latin typeface="Arial Rounded MT Bold" panose="020F0704030504030204" pitchFamily="34" charset="0"/>
              <a:cs typeface="Arial" pitchFamily="34" charset="0"/>
            </a:endParaRPr>
          </a:p>
          <a:p>
            <a:pPr lvl="0">
              <a:buClr>
                <a:schemeClr val="accent5">
                  <a:lumMod val="75000"/>
                </a:schemeClr>
              </a:buClr>
              <a:buFont typeface="Wingdings" panose="05000000000000000000" pitchFamily="2" charset="2"/>
              <a:buChar char="§"/>
            </a:pPr>
            <a:endParaRPr lang="en-GB" sz="2400" dirty="0">
              <a:solidFill>
                <a:srgbClr val="4C6A4A"/>
              </a:solidFill>
            </a:endParaRPr>
          </a:p>
        </p:txBody>
      </p:sp>
      <p:sp>
        <p:nvSpPr>
          <p:cNvPr id="4" name="Content Placeholder 3"/>
          <p:cNvSpPr>
            <a:spLocks noGrp="1"/>
          </p:cNvSpPr>
          <p:nvPr>
            <p:ph sz="half" idx="2"/>
          </p:nvPr>
        </p:nvSpPr>
        <p:spPr>
          <a:xfrm>
            <a:off x="4644008" y="1371600"/>
            <a:ext cx="4248472" cy="4865712"/>
          </a:xfrm>
        </p:spPr>
        <p:txBody>
          <a:bodyPr>
            <a:normAutofit fontScale="25000" lnSpcReduction="20000"/>
          </a:bodyPr>
          <a:lstStyle/>
          <a:p>
            <a:pPr>
              <a:buClr>
                <a:schemeClr val="accent5">
                  <a:lumMod val="75000"/>
                </a:schemeClr>
              </a:buClr>
              <a:buFont typeface="Wingdings" panose="05000000000000000000" pitchFamily="2" charset="2"/>
              <a:buChar char="§"/>
            </a:pPr>
            <a:endParaRPr lang="en-GB" sz="2000" dirty="0" smtClean="0">
              <a:solidFill>
                <a:srgbClr val="4C6A4A"/>
              </a:solidFill>
            </a:endParaRPr>
          </a:p>
          <a:p>
            <a:pPr marL="0" indent="0">
              <a:buClr>
                <a:schemeClr val="accent5">
                  <a:lumMod val="75000"/>
                </a:schemeClr>
              </a:buClr>
              <a:buNone/>
            </a:pPr>
            <a:r>
              <a:rPr lang="en-GB" sz="2000" dirty="0" smtClean="0">
                <a:solidFill>
                  <a:srgbClr val="4C6A4A"/>
                </a:solidFill>
              </a:rPr>
              <a:t/>
            </a:r>
            <a:br>
              <a:rPr lang="en-GB" sz="2000" dirty="0" smtClean="0">
                <a:solidFill>
                  <a:srgbClr val="4C6A4A"/>
                </a:solidFill>
              </a:rPr>
            </a:br>
            <a:endParaRPr lang="en-GB" sz="2000" dirty="0">
              <a:solidFill>
                <a:srgbClr val="4C6A4A"/>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024" y="1412776"/>
            <a:ext cx="4135328" cy="4581586"/>
          </a:xfrm>
          <a:prstGeom prst="rect">
            <a:avLst/>
          </a:prstGeom>
        </p:spPr>
      </p:pic>
      <p:sp>
        <p:nvSpPr>
          <p:cNvPr id="6" name="TextBox 5"/>
          <p:cNvSpPr txBox="1"/>
          <p:nvPr/>
        </p:nvSpPr>
        <p:spPr>
          <a:xfrm>
            <a:off x="4805139" y="1052736"/>
            <a:ext cx="3888432" cy="261610"/>
          </a:xfrm>
          <a:prstGeom prst="rect">
            <a:avLst/>
          </a:prstGeom>
          <a:noFill/>
        </p:spPr>
        <p:txBody>
          <a:bodyPr wrap="square" rtlCol="0">
            <a:spAutoFit/>
          </a:bodyPr>
          <a:lstStyle/>
          <a:p>
            <a:pPr algn="ctr">
              <a:spcBef>
                <a:spcPts val="2000"/>
              </a:spcBef>
            </a:pPr>
            <a:r>
              <a:rPr lang="en-GB" sz="1100" dirty="0">
                <a:solidFill>
                  <a:srgbClr val="4C6A4A"/>
                </a:solidFill>
                <a:cs typeface="Arial" pitchFamily="34" charset="0"/>
                <a:hlinkClick r:id="rId4"/>
              </a:rPr>
              <a:t>http://www.ed.ac.uk/is/data-management</a:t>
            </a:r>
            <a:r>
              <a:rPr lang="en-GB" sz="1100" dirty="0">
                <a:solidFill>
                  <a:srgbClr val="4C6A4A"/>
                </a:solidFill>
                <a:cs typeface="Arial" pitchFamily="34" charset="0"/>
              </a:rPr>
              <a:t> </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6237312"/>
            <a:ext cx="3381251" cy="53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04297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92088"/>
          </a:xfrm>
        </p:spPr>
        <p:txBody>
          <a:bodyPr/>
          <a:lstStyle/>
          <a:p>
            <a:pPr algn="l"/>
            <a:r>
              <a:rPr lang="en-GB" sz="4000" dirty="0" smtClean="0">
                <a:solidFill>
                  <a:srgbClr val="002060"/>
                </a:solidFill>
                <a:latin typeface="Arial Rounded MT Bold" panose="020F0704030504030204" pitchFamily="34" charset="0"/>
              </a:rPr>
              <a:t>MANTRA</a:t>
            </a:r>
            <a:endParaRPr lang="en-GB" sz="4000" i="1" dirty="0">
              <a:solidFill>
                <a:srgbClr val="002060"/>
              </a:solidFill>
              <a:latin typeface="Arial Rounded MT Bold" panose="020F0704030504030204" pitchFamily="34" charset="0"/>
            </a:endParaRPr>
          </a:p>
        </p:txBody>
      </p:sp>
      <p:sp>
        <p:nvSpPr>
          <p:cNvPr id="3" name="Content Placeholder 2"/>
          <p:cNvSpPr>
            <a:spLocks noGrp="1"/>
          </p:cNvSpPr>
          <p:nvPr>
            <p:ph sz="half" idx="1"/>
          </p:nvPr>
        </p:nvSpPr>
        <p:spPr>
          <a:xfrm>
            <a:off x="251520" y="836712"/>
            <a:ext cx="4038600" cy="4968552"/>
          </a:xfrm>
        </p:spPr>
        <p:txBody>
          <a:bodyPr>
            <a:normAutofit fontScale="25000" lnSpcReduction="20000"/>
          </a:bodyPr>
          <a:lstStyle/>
          <a:p>
            <a:pPr>
              <a:buClr>
                <a:schemeClr val="accent5">
                  <a:lumMod val="75000"/>
                </a:schemeClr>
              </a:buClr>
              <a:buFont typeface="Wingdings" panose="05000000000000000000" pitchFamily="2" charset="2"/>
              <a:buChar char="§"/>
            </a:pPr>
            <a:endParaRPr lang="en-US" altLang="en-US" sz="2000" dirty="0" smtClean="0">
              <a:solidFill>
                <a:srgbClr val="4C6A4A"/>
              </a:solidFill>
              <a:latin typeface="Arial Rounded MT Bold" panose="020F0704030504030204" pitchFamily="34" charset="0"/>
              <a:cs typeface="Arial" charset="0"/>
            </a:endParaRPr>
          </a:p>
          <a:p>
            <a:pPr lvl="0">
              <a:lnSpc>
                <a:spcPct val="120000"/>
              </a:lnSpc>
              <a:buClr>
                <a:schemeClr val="tx2">
                  <a:lumMod val="75000"/>
                </a:schemeClr>
              </a:buClr>
              <a:buFont typeface="Arial" panose="020B0604020202020204" pitchFamily="34" charset="0"/>
              <a:buChar char="•"/>
            </a:pPr>
            <a:r>
              <a:rPr lang="en-US" altLang="en-US" sz="7200" dirty="0" smtClean="0">
                <a:solidFill>
                  <a:srgbClr val="002060"/>
                </a:solidFill>
                <a:latin typeface="Arial Rounded MT Bold" panose="020F0704030504030204" pitchFamily="34" charset="0"/>
                <a:cs typeface="Arial" charset="0"/>
              </a:rPr>
              <a:t>MANTRA </a:t>
            </a:r>
            <a:r>
              <a:rPr lang="en-US" altLang="en-US" sz="7200" dirty="0">
                <a:solidFill>
                  <a:srgbClr val="002060"/>
                </a:solidFill>
                <a:latin typeface="Arial Rounded MT Bold" panose="020F0704030504030204" pitchFamily="34" charset="0"/>
                <a:cs typeface="Arial" charset="0"/>
              </a:rPr>
              <a:t>is an internationally recognized self-paced online training course developed </a:t>
            </a:r>
            <a:r>
              <a:rPr lang="en-US" altLang="en-US" sz="7200" dirty="0" smtClean="0">
                <a:solidFill>
                  <a:srgbClr val="002060"/>
                </a:solidFill>
                <a:latin typeface="Arial Rounded MT Bold" panose="020F0704030504030204" pitchFamily="34" charset="0"/>
                <a:cs typeface="Arial" charset="0"/>
              </a:rPr>
              <a:t>by the Data Library Team </a:t>
            </a:r>
            <a:r>
              <a:rPr lang="en-US" altLang="en-US" sz="7200" dirty="0">
                <a:solidFill>
                  <a:srgbClr val="002060"/>
                </a:solidFill>
                <a:latin typeface="Arial Rounded MT Bold" panose="020F0704030504030204" pitchFamily="34" charset="0"/>
                <a:cs typeface="Arial" charset="0"/>
              </a:rPr>
              <a:t>for PGR’s and early career researchers in data management issues.</a:t>
            </a:r>
          </a:p>
          <a:p>
            <a:pPr lvl="0">
              <a:lnSpc>
                <a:spcPct val="120000"/>
              </a:lnSpc>
              <a:buClr>
                <a:schemeClr val="tx2">
                  <a:lumMod val="75000"/>
                </a:schemeClr>
              </a:buClr>
              <a:buFont typeface="Arial" panose="020B0604020202020204" pitchFamily="34" charset="0"/>
              <a:buChar char="•"/>
            </a:pPr>
            <a:endParaRPr lang="en-US" altLang="en-US" sz="4000" dirty="0">
              <a:solidFill>
                <a:srgbClr val="002060"/>
              </a:solidFill>
              <a:latin typeface="Arial Rounded MT Bold" panose="020F0704030504030204" pitchFamily="34" charset="0"/>
              <a:cs typeface="Arial" charset="0"/>
            </a:endParaRPr>
          </a:p>
          <a:p>
            <a:pPr lvl="0">
              <a:lnSpc>
                <a:spcPct val="120000"/>
              </a:lnSpc>
              <a:buClr>
                <a:schemeClr val="tx2">
                  <a:lumMod val="75000"/>
                </a:schemeClr>
              </a:buClr>
              <a:buFont typeface="Arial" panose="020B0604020202020204" pitchFamily="34" charset="0"/>
              <a:buChar char="•"/>
            </a:pPr>
            <a:r>
              <a:rPr lang="en-US" altLang="en-US" sz="7200" dirty="0">
                <a:solidFill>
                  <a:srgbClr val="002060"/>
                </a:solidFill>
                <a:latin typeface="Arial Rounded MT Bold" panose="020F0704030504030204" pitchFamily="34" charset="0"/>
                <a:cs typeface="Arial" charset="0"/>
              </a:rPr>
              <a:t>Anyone doing a research project will benefit from at least some part of the training (and you can pick and choose</a:t>
            </a:r>
            <a:r>
              <a:rPr lang="en-US" altLang="en-US" sz="7200" dirty="0" smtClean="0">
                <a:solidFill>
                  <a:srgbClr val="002060"/>
                </a:solidFill>
                <a:latin typeface="Arial Rounded MT Bold" panose="020F0704030504030204" pitchFamily="34" charset="0"/>
                <a:cs typeface="Arial" charset="0"/>
              </a:rPr>
              <a:t>).</a:t>
            </a:r>
            <a:endParaRPr lang="en-US" altLang="en-US" sz="7200" dirty="0">
              <a:solidFill>
                <a:srgbClr val="002060"/>
              </a:solidFill>
              <a:latin typeface="Arial Rounded MT Bold" panose="020F0704030504030204" pitchFamily="34" charset="0"/>
              <a:cs typeface="Arial" charset="0"/>
            </a:endParaRPr>
          </a:p>
          <a:p>
            <a:pPr lvl="0">
              <a:lnSpc>
                <a:spcPct val="120000"/>
              </a:lnSpc>
              <a:buClr>
                <a:schemeClr val="tx2">
                  <a:lumMod val="75000"/>
                </a:schemeClr>
              </a:buClr>
              <a:buFont typeface="Arial" panose="020B0604020202020204" pitchFamily="34" charset="0"/>
              <a:buChar char="•"/>
            </a:pPr>
            <a:endParaRPr lang="en-US" altLang="en-US" sz="4000" dirty="0">
              <a:solidFill>
                <a:srgbClr val="002060"/>
              </a:solidFill>
              <a:latin typeface="Arial Rounded MT Bold" panose="020F0704030504030204" pitchFamily="34" charset="0"/>
              <a:cs typeface="Arial" charset="0"/>
            </a:endParaRPr>
          </a:p>
          <a:p>
            <a:pPr>
              <a:lnSpc>
                <a:spcPct val="120000"/>
              </a:lnSpc>
              <a:buClr>
                <a:schemeClr val="tx2">
                  <a:lumMod val="75000"/>
                </a:schemeClr>
              </a:buClr>
              <a:buFont typeface="Arial" panose="020B0604020202020204" pitchFamily="34" charset="0"/>
              <a:buChar char="•"/>
            </a:pPr>
            <a:r>
              <a:rPr lang="en-GB" sz="7200" dirty="0">
                <a:solidFill>
                  <a:srgbClr val="002060"/>
                </a:solidFill>
                <a:latin typeface="Arial Rounded MT Bold" panose="020F0704030504030204" pitchFamily="34" charset="0"/>
              </a:rPr>
              <a:t>Data handling exercises with open datasets in 4 analytical packages: R, SPSS, NVivo, </a:t>
            </a:r>
            <a:r>
              <a:rPr lang="en-GB" sz="7200" dirty="0" smtClean="0">
                <a:solidFill>
                  <a:srgbClr val="002060"/>
                </a:solidFill>
                <a:latin typeface="Arial Rounded MT Bold" panose="020F0704030504030204" pitchFamily="34" charset="0"/>
              </a:rPr>
              <a:t>ArcGIS.</a:t>
            </a:r>
          </a:p>
          <a:p>
            <a:endParaRPr lang="en-GB" dirty="0"/>
          </a:p>
        </p:txBody>
      </p:sp>
      <p:sp>
        <p:nvSpPr>
          <p:cNvPr id="6" name="TextBox 5"/>
          <p:cNvSpPr txBox="1"/>
          <p:nvPr/>
        </p:nvSpPr>
        <p:spPr>
          <a:xfrm>
            <a:off x="4541922" y="4998367"/>
            <a:ext cx="4176464" cy="338554"/>
          </a:xfrm>
          <a:prstGeom prst="rect">
            <a:avLst/>
          </a:prstGeom>
          <a:noFill/>
        </p:spPr>
        <p:txBody>
          <a:bodyPr wrap="square" rtlCol="0">
            <a:spAutoFit/>
          </a:bodyPr>
          <a:lstStyle/>
          <a:p>
            <a:pPr algn="ctr"/>
            <a:r>
              <a:rPr lang="en-GB" sz="1600" dirty="0">
                <a:solidFill>
                  <a:srgbClr val="000000"/>
                </a:solidFill>
                <a:latin typeface="Arial Rounded MT Bold" panose="020F0704030504030204" pitchFamily="34" charset="0"/>
                <a:cs typeface="Arial" pitchFamily="34" charset="0"/>
                <a:hlinkClick r:id="rId2"/>
              </a:rPr>
              <a:t>http://datalib.edina.ac.uk/mantra</a:t>
            </a:r>
            <a:endParaRPr lang="en-GB" sz="1600" dirty="0">
              <a:solidFill>
                <a:srgbClr val="000000"/>
              </a:solidFill>
              <a:latin typeface="Arial Rounded MT Bold" panose="020F0704030504030204" pitchFamily="34" charset="0"/>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5146" y="1124744"/>
            <a:ext cx="4320480" cy="3657599"/>
          </a:xfrm>
        </p:spPr>
      </p:pic>
      <p:sp>
        <p:nvSpPr>
          <p:cNvPr id="4" name="TextBox 3"/>
          <p:cNvSpPr txBox="1"/>
          <p:nvPr/>
        </p:nvSpPr>
        <p:spPr>
          <a:xfrm>
            <a:off x="385317" y="5733256"/>
            <a:ext cx="8466866" cy="646331"/>
          </a:xfrm>
          <a:prstGeom prst="rect">
            <a:avLst/>
          </a:prstGeom>
          <a:noFill/>
        </p:spPr>
        <p:txBody>
          <a:bodyPr wrap="square" rtlCol="0">
            <a:spAutoFit/>
          </a:bodyPr>
          <a:lstStyle/>
          <a:p>
            <a:pPr lvl="0" defTabSz="457200" eaLnBrk="0" fontAlgn="base" hangingPunct="0">
              <a:spcBef>
                <a:spcPct val="20000"/>
              </a:spcBef>
              <a:spcAft>
                <a:spcPct val="0"/>
              </a:spcAft>
              <a:buClr>
                <a:srgbClr val="1F497D">
                  <a:lumMod val="75000"/>
                </a:srgbClr>
              </a:buClr>
            </a:pPr>
            <a:r>
              <a:rPr lang="en-GB" altLang="en-US" dirty="0">
                <a:solidFill>
                  <a:srgbClr val="FF0000"/>
                </a:solidFill>
                <a:latin typeface="Arial Rounded MT Bold" panose="020F0704030504030204" pitchFamily="34" charset="0"/>
                <a:ea typeface="ＭＳ Ｐゴシック" charset="-128"/>
                <a:cs typeface="Arial" charset="0"/>
              </a:rPr>
              <a:t>New</a:t>
            </a:r>
            <a:r>
              <a:rPr lang="en-GB" altLang="en-US" dirty="0">
                <a:solidFill>
                  <a:srgbClr val="002060"/>
                </a:solidFill>
                <a:latin typeface="Arial Rounded MT Bold" panose="020F0704030504030204" pitchFamily="34" charset="0"/>
                <a:ea typeface="ＭＳ Ｐゴシック" charset="-128"/>
                <a:cs typeface="Arial" charset="0"/>
              </a:rPr>
              <a:t> </a:t>
            </a:r>
            <a:r>
              <a:rPr lang="en-GB" altLang="en-US" dirty="0">
                <a:solidFill>
                  <a:srgbClr val="FF0000"/>
                </a:solidFill>
                <a:latin typeface="Arial Rounded MT Bold" panose="020F0704030504030204" pitchFamily="34" charset="0"/>
                <a:ea typeface="ＭＳ Ｐゴシック" charset="-128"/>
                <a:cs typeface="Arial" charset="0"/>
              </a:rPr>
              <a:t>– </a:t>
            </a:r>
            <a:r>
              <a:rPr lang="en-GB" altLang="en-US" i="1" dirty="0">
                <a:solidFill>
                  <a:schemeClr val="tx2">
                    <a:lumMod val="75000"/>
                  </a:schemeClr>
                </a:solidFill>
                <a:latin typeface="Arial Rounded MT Bold" panose="020F0704030504030204" pitchFamily="34" charset="0"/>
                <a:ea typeface="ＭＳ Ｐゴシック" charset="-128"/>
                <a:cs typeface="Arial" charset="0"/>
              </a:rPr>
              <a:t>Research Data Management and Sharing</a:t>
            </a:r>
            <a:r>
              <a:rPr lang="en-GB" altLang="en-US" dirty="0">
                <a:solidFill>
                  <a:schemeClr val="tx2">
                    <a:lumMod val="75000"/>
                  </a:schemeClr>
                </a:solidFill>
                <a:latin typeface="Arial Rounded MT Bold" panose="020F0704030504030204" pitchFamily="34" charset="0"/>
                <a:ea typeface="ＭＳ Ｐゴシック" charset="-128"/>
                <a:cs typeface="Arial" charset="0"/>
              </a:rPr>
              <a:t> </a:t>
            </a:r>
            <a:r>
              <a:rPr lang="en-GB" altLang="en-US" dirty="0" smtClean="0">
                <a:solidFill>
                  <a:schemeClr val="tx2">
                    <a:lumMod val="75000"/>
                  </a:schemeClr>
                </a:solidFill>
                <a:latin typeface="Arial Rounded MT Bold" panose="020F0704030504030204" pitchFamily="34" charset="0"/>
                <a:ea typeface="ＭＳ Ｐゴシック" charset="-128"/>
                <a:cs typeface="Arial" charset="0"/>
              </a:rPr>
              <a:t>MOOC (in conjunction with </a:t>
            </a:r>
            <a:r>
              <a:rPr lang="en-GB" altLang="en-US" dirty="0">
                <a:solidFill>
                  <a:schemeClr val="tx2">
                    <a:lumMod val="75000"/>
                  </a:schemeClr>
                </a:solidFill>
                <a:latin typeface="Arial Rounded MT Bold" panose="020F0704030504030204" pitchFamily="34" charset="0"/>
                <a:ea typeface="ＭＳ Ｐゴシック" charset="-128"/>
                <a:cs typeface="Arial" charset="0"/>
              </a:rPr>
              <a:t>UNC-Chapel </a:t>
            </a:r>
            <a:r>
              <a:rPr lang="en-GB" altLang="en-US" dirty="0" smtClean="0">
                <a:solidFill>
                  <a:schemeClr val="tx2">
                    <a:lumMod val="75000"/>
                  </a:schemeClr>
                </a:solidFill>
                <a:latin typeface="Arial Rounded MT Bold" panose="020F0704030504030204" pitchFamily="34" charset="0"/>
                <a:ea typeface="ＭＳ Ｐゴシック" charset="-128"/>
                <a:cs typeface="Arial" charset="0"/>
              </a:rPr>
              <a:t>Hill) - </a:t>
            </a:r>
            <a:r>
              <a:rPr lang="en-GB" altLang="en-US" dirty="0" smtClean="0">
                <a:solidFill>
                  <a:schemeClr val="tx2">
                    <a:lumMod val="75000"/>
                  </a:schemeClr>
                </a:solidFill>
                <a:latin typeface="Arial Rounded MT Bold" panose="020F0704030504030204" pitchFamily="34" charset="0"/>
                <a:ea typeface="ＭＳ Ｐゴシック" charset="-128"/>
                <a:cs typeface="Arial" charset="0"/>
                <a:hlinkClick r:id="rId4"/>
              </a:rPr>
              <a:t>https</a:t>
            </a:r>
            <a:r>
              <a:rPr lang="en-GB" altLang="en-US" dirty="0">
                <a:solidFill>
                  <a:schemeClr val="tx2">
                    <a:lumMod val="75000"/>
                  </a:schemeClr>
                </a:solidFill>
                <a:latin typeface="Arial Rounded MT Bold" panose="020F0704030504030204" pitchFamily="34" charset="0"/>
                <a:ea typeface="ＭＳ Ｐゴシック" charset="-128"/>
                <a:cs typeface="Arial" charset="0"/>
                <a:hlinkClick r:id="rId4"/>
              </a:rPr>
              <a:t>://</a:t>
            </a:r>
            <a:r>
              <a:rPr lang="en-GB" altLang="en-US" dirty="0" smtClean="0">
                <a:solidFill>
                  <a:schemeClr val="tx2">
                    <a:lumMod val="75000"/>
                  </a:schemeClr>
                </a:solidFill>
                <a:latin typeface="Arial Rounded MT Bold" panose="020F0704030504030204" pitchFamily="34" charset="0"/>
                <a:ea typeface="ＭＳ Ｐゴシック" charset="-128"/>
                <a:cs typeface="Arial" charset="0"/>
                <a:hlinkClick r:id="rId4"/>
              </a:rPr>
              <a:t>www.coursera.org/learn/data-management</a:t>
            </a:r>
            <a:r>
              <a:rPr lang="en-GB" altLang="en-US" dirty="0" smtClean="0">
                <a:solidFill>
                  <a:schemeClr val="tx2">
                    <a:lumMod val="75000"/>
                  </a:schemeClr>
                </a:solidFill>
                <a:latin typeface="Arial Rounded MT Bold" panose="020F0704030504030204" pitchFamily="34" charset="0"/>
                <a:ea typeface="ＭＳ Ｐゴシック" charset="-128"/>
                <a:cs typeface="Arial" charset="0"/>
              </a:rPr>
              <a:t> </a:t>
            </a:r>
            <a:endParaRPr lang="en-US" altLang="en-US" dirty="0">
              <a:solidFill>
                <a:schemeClr val="tx2">
                  <a:lumMod val="75000"/>
                </a:schemeClr>
              </a:solidFill>
              <a:latin typeface="Arial Rounded MT Bold" panose="020F0704030504030204" pitchFamily="34" charset="0"/>
              <a:ea typeface="ＭＳ Ｐゴシック" charset="-128"/>
              <a:cs typeface="Arial" charset="0"/>
            </a:endParaRPr>
          </a:p>
        </p:txBody>
      </p:sp>
    </p:spTree>
    <p:extLst>
      <p:ext uri="{BB962C8B-B14F-4D97-AF65-F5344CB8AC3E}">
        <p14:creationId xmlns:p14="http://schemas.microsoft.com/office/powerpoint/2010/main" val="4213708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lgn="l"/>
            <a:r>
              <a:rPr lang="en-GB" sz="4000" dirty="0" smtClean="0">
                <a:solidFill>
                  <a:srgbClr val="002060"/>
                </a:solidFill>
                <a:latin typeface="Arial Rounded MT Bold" panose="020F0704030504030204" pitchFamily="34" charset="0"/>
              </a:rPr>
              <a:t>Training: Tailored courses</a:t>
            </a:r>
            <a:endParaRPr lang="en-GB" sz="4000" i="1" dirty="0">
              <a:solidFill>
                <a:srgbClr val="002060"/>
              </a:solidFill>
              <a:latin typeface="Arial Rounded MT Bold" panose="020F0704030504030204" pitchFamily="34" charset="0"/>
            </a:endParaRPr>
          </a:p>
        </p:txBody>
      </p:sp>
      <p:sp>
        <p:nvSpPr>
          <p:cNvPr id="3" name="Content Placeholder 2"/>
          <p:cNvSpPr>
            <a:spLocks noGrp="1"/>
          </p:cNvSpPr>
          <p:nvPr>
            <p:ph sz="half" idx="1"/>
          </p:nvPr>
        </p:nvSpPr>
        <p:spPr>
          <a:xfrm>
            <a:off x="323528" y="1463517"/>
            <a:ext cx="4126232" cy="4681728"/>
          </a:xfrm>
        </p:spPr>
        <p:txBody>
          <a:bodyPr>
            <a:normAutofit fontScale="25000" lnSpcReduction="20000"/>
          </a:bodyPr>
          <a:lstStyle/>
          <a:p>
            <a:pPr>
              <a:buClr>
                <a:schemeClr val="tx2">
                  <a:lumMod val="75000"/>
                </a:schemeClr>
              </a:buClr>
              <a:buFont typeface="Arial" panose="020B0604020202020204" pitchFamily="34" charset="0"/>
              <a:buChar char="•"/>
            </a:pPr>
            <a:endParaRPr lang="en-US" altLang="en-US" sz="8000" dirty="0" smtClean="0">
              <a:solidFill>
                <a:srgbClr val="002060"/>
              </a:solidFill>
              <a:cs typeface="Arial" charset="0"/>
            </a:endParaRPr>
          </a:p>
          <a:p>
            <a:pPr lvl="0">
              <a:lnSpc>
                <a:spcPct val="120000"/>
              </a:lnSpc>
              <a:spcBef>
                <a:spcPts val="600"/>
              </a:spcBef>
              <a:spcAft>
                <a:spcPts val="600"/>
              </a:spcAft>
              <a:buClr>
                <a:schemeClr val="tx2">
                  <a:lumMod val="75000"/>
                </a:schemeClr>
              </a:buClr>
              <a:buFont typeface="Arial" panose="020B0604020202020204" pitchFamily="34" charset="0"/>
              <a:buChar char="•"/>
            </a:pPr>
            <a:r>
              <a:rPr lang="en-GB" sz="8000" dirty="0" smtClean="0">
                <a:solidFill>
                  <a:srgbClr val="002060"/>
                </a:solidFill>
                <a:latin typeface="Arial Rounded MT Bold" panose="020F0704030504030204" pitchFamily="34" charset="0"/>
              </a:rPr>
              <a:t>A </a:t>
            </a:r>
            <a:r>
              <a:rPr lang="en-GB" sz="8000" dirty="0">
                <a:solidFill>
                  <a:srgbClr val="002060"/>
                </a:solidFill>
                <a:latin typeface="Arial Rounded MT Bold" panose="020F0704030504030204" pitchFamily="34" charset="0"/>
              </a:rPr>
              <a:t>range of training programmes on </a:t>
            </a:r>
            <a:r>
              <a:rPr lang="en-GB" sz="8000" dirty="0" smtClean="0">
                <a:solidFill>
                  <a:srgbClr val="002060"/>
                </a:solidFill>
                <a:latin typeface="Arial Rounded MT Bold" panose="020F0704030504030204" pitchFamily="34" charset="0"/>
              </a:rPr>
              <a:t>RDM in </a:t>
            </a:r>
            <a:r>
              <a:rPr lang="en-GB" sz="8000" dirty="0">
                <a:solidFill>
                  <a:srgbClr val="002060"/>
                </a:solidFill>
                <a:latin typeface="Arial Rounded MT Bold" panose="020F0704030504030204" pitchFamily="34" charset="0"/>
              </a:rPr>
              <a:t>the form of </a:t>
            </a:r>
            <a:r>
              <a:rPr lang="en-GB" sz="8000" dirty="0" smtClean="0">
                <a:solidFill>
                  <a:srgbClr val="002060"/>
                </a:solidFill>
                <a:latin typeface="Arial Rounded MT Bold" panose="020F0704030504030204" pitchFamily="34" charset="0"/>
              </a:rPr>
              <a:t>workshops, </a:t>
            </a:r>
            <a:r>
              <a:rPr lang="en-GB" sz="8000" dirty="0">
                <a:solidFill>
                  <a:srgbClr val="002060"/>
                </a:solidFill>
                <a:latin typeface="Arial Rounded MT Bold" panose="020F0704030504030204" pitchFamily="34" charset="0"/>
              </a:rPr>
              <a:t>seminars and drop in sessions </a:t>
            </a:r>
            <a:r>
              <a:rPr lang="en-GB" sz="8000" dirty="0" smtClean="0">
                <a:solidFill>
                  <a:srgbClr val="002060"/>
                </a:solidFill>
                <a:latin typeface="Arial Rounded MT Bold" panose="020F0704030504030204" pitchFamily="34" charset="0"/>
              </a:rPr>
              <a:t>to </a:t>
            </a:r>
            <a:r>
              <a:rPr lang="en-GB" sz="8000" dirty="0">
                <a:solidFill>
                  <a:srgbClr val="002060"/>
                </a:solidFill>
                <a:latin typeface="Arial Rounded MT Bold" panose="020F0704030504030204" pitchFamily="34" charset="0"/>
              </a:rPr>
              <a:t>help </a:t>
            </a:r>
            <a:r>
              <a:rPr lang="en-GB" sz="8000" dirty="0" smtClean="0">
                <a:solidFill>
                  <a:srgbClr val="002060"/>
                </a:solidFill>
                <a:latin typeface="Arial Rounded MT Bold" panose="020F0704030504030204" pitchFamily="34" charset="0"/>
              </a:rPr>
              <a:t>researchers </a:t>
            </a:r>
            <a:r>
              <a:rPr lang="en-GB" sz="8000" dirty="0">
                <a:solidFill>
                  <a:srgbClr val="002060"/>
                </a:solidFill>
                <a:latin typeface="Arial Rounded MT Bold" panose="020F0704030504030204" pitchFamily="34" charset="0"/>
              </a:rPr>
              <a:t>with research data </a:t>
            </a:r>
            <a:r>
              <a:rPr lang="en-GB" sz="8000" dirty="0" smtClean="0">
                <a:solidFill>
                  <a:srgbClr val="002060"/>
                </a:solidFill>
                <a:latin typeface="Arial Rounded MT Bold" panose="020F0704030504030204" pitchFamily="34" charset="0"/>
              </a:rPr>
              <a:t>management issues</a:t>
            </a:r>
          </a:p>
          <a:p>
            <a:pPr>
              <a:lnSpc>
                <a:spcPct val="120000"/>
              </a:lnSpc>
              <a:spcBef>
                <a:spcPts val="600"/>
              </a:spcBef>
              <a:spcAft>
                <a:spcPts val="600"/>
              </a:spcAft>
              <a:buClr>
                <a:schemeClr val="tx2">
                  <a:lumMod val="75000"/>
                </a:schemeClr>
              </a:buClr>
              <a:buFont typeface="Arial" panose="020B0604020202020204" pitchFamily="34" charset="0"/>
              <a:buChar char="•"/>
            </a:pPr>
            <a:r>
              <a:rPr lang="en-GB" sz="8000" dirty="0">
                <a:solidFill>
                  <a:srgbClr val="002060"/>
                </a:solidFill>
                <a:latin typeface="Arial Rounded MT Bold" panose="020F0704030504030204" pitchFamily="34" charset="0"/>
                <a:hlinkClick r:id="rId2"/>
              </a:rPr>
              <a:t>http://www.ed.ac.uk/schools-departments/information-services/research-support/data-management/rdm-training</a:t>
            </a:r>
            <a:endParaRPr lang="en-GB" sz="8000" dirty="0">
              <a:solidFill>
                <a:srgbClr val="002060"/>
              </a:solidFill>
              <a:latin typeface="Arial Rounded MT Bold" panose="020F0704030504030204" pitchFamily="34" charset="0"/>
            </a:endParaRPr>
          </a:p>
          <a:p>
            <a:pPr lvl="0">
              <a:lnSpc>
                <a:spcPct val="120000"/>
              </a:lnSpc>
              <a:spcBef>
                <a:spcPts val="600"/>
              </a:spcBef>
              <a:spcAft>
                <a:spcPts val="600"/>
              </a:spcAft>
              <a:buClr>
                <a:schemeClr val="accent5">
                  <a:lumMod val="75000"/>
                </a:schemeClr>
              </a:buClr>
              <a:buFont typeface="Wingdings" panose="05000000000000000000" pitchFamily="2" charset="2"/>
              <a:buChar char="§"/>
            </a:pPr>
            <a:endParaRPr lang="en-GB" sz="7400" dirty="0" smtClean="0">
              <a:solidFill>
                <a:srgbClr val="4C6A4A"/>
              </a:solidFill>
            </a:endParaRPr>
          </a:p>
          <a:p>
            <a:pPr lvl="0">
              <a:buClr>
                <a:schemeClr val="accent5">
                  <a:lumMod val="75000"/>
                </a:schemeClr>
              </a:buClr>
              <a:buFont typeface="Wingdings" panose="05000000000000000000" pitchFamily="2" charset="2"/>
              <a:buChar char="§"/>
            </a:pPr>
            <a:endParaRPr lang="en-GB" sz="2400" dirty="0">
              <a:solidFill>
                <a:srgbClr val="4C6A4A"/>
              </a:solidFill>
            </a:endParaRPr>
          </a:p>
        </p:txBody>
      </p:sp>
      <p:sp>
        <p:nvSpPr>
          <p:cNvPr id="4" name="Content Placeholder 3"/>
          <p:cNvSpPr>
            <a:spLocks noGrp="1"/>
          </p:cNvSpPr>
          <p:nvPr>
            <p:ph sz="half" idx="2"/>
          </p:nvPr>
        </p:nvSpPr>
        <p:spPr>
          <a:xfrm>
            <a:off x="4644008" y="1187616"/>
            <a:ext cx="4248472" cy="4865712"/>
          </a:xfrm>
        </p:spPr>
        <p:txBody>
          <a:bodyPr>
            <a:normAutofit fontScale="25000" lnSpcReduction="20000"/>
          </a:bodyPr>
          <a:lstStyle/>
          <a:p>
            <a:pPr>
              <a:buClr>
                <a:schemeClr val="accent5">
                  <a:lumMod val="75000"/>
                </a:schemeClr>
              </a:buClr>
              <a:buFont typeface="Wingdings" panose="05000000000000000000" pitchFamily="2" charset="2"/>
              <a:buChar char="§"/>
            </a:pPr>
            <a:endParaRPr lang="en-GB" sz="2000" dirty="0" smtClean="0">
              <a:solidFill>
                <a:srgbClr val="4C6A4A"/>
              </a:solidFill>
            </a:endParaRPr>
          </a:p>
          <a:p>
            <a:pPr>
              <a:lnSpc>
                <a:spcPct val="120000"/>
              </a:lnSpc>
              <a:spcBef>
                <a:spcPts val="600"/>
              </a:spcBef>
              <a:spcAft>
                <a:spcPts val="600"/>
              </a:spcAft>
              <a:buClr>
                <a:srgbClr val="002060"/>
              </a:buClr>
              <a:buFont typeface="Arial" panose="020B0604020202020204" pitchFamily="34" charset="0"/>
              <a:buChar char="•"/>
            </a:pPr>
            <a:r>
              <a:rPr lang="en-GB" sz="8000" dirty="0" smtClean="0">
                <a:solidFill>
                  <a:srgbClr val="002060"/>
                </a:solidFill>
                <a:latin typeface="Arial Rounded MT Bold" panose="020F0704030504030204" pitchFamily="34" charset="0"/>
              </a:rPr>
              <a:t>Creating a data management plan for your grant application</a:t>
            </a:r>
          </a:p>
          <a:p>
            <a:pPr>
              <a:lnSpc>
                <a:spcPct val="120000"/>
              </a:lnSpc>
              <a:spcBef>
                <a:spcPts val="600"/>
              </a:spcBef>
              <a:spcAft>
                <a:spcPts val="600"/>
              </a:spcAft>
              <a:buClr>
                <a:srgbClr val="002060"/>
              </a:buClr>
              <a:buFont typeface="Arial" panose="020B0604020202020204" pitchFamily="34" charset="0"/>
              <a:buChar char="•"/>
            </a:pPr>
            <a:r>
              <a:rPr lang="en-GB" sz="8000" dirty="0" smtClean="0">
                <a:solidFill>
                  <a:srgbClr val="002060"/>
                </a:solidFill>
                <a:latin typeface="Arial Rounded MT Bold" panose="020F0704030504030204" pitchFamily="34" charset="0"/>
              </a:rPr>
              <a:t>Working with personal and sensitive data</a:t>
            </a:r>
          </a:p>
          <a:p>
            <a:pPr>
              <a:lnSpc>
                <a:spcPct val="120000"/>
              </a:lnSpc>
              <a:spcBef>
                <a:spcPts val="600"/>
              </a:spcBef>
              <a:spcAft>
                <a:spcPts val="600"/>
              </a:spcAft>
              <a:buClr>
                <a:srgbClr val="002060"/>
              </a:buClr>
              <a:buFont typeface="Arial" panose="020B0604020202020204" pitchFamily="34" charset="0"/>
              <a:buChar char="•"/>
            </a:pPr>
            <a:r>
              <a:rPr lang="en-GB" sz="8000" dirty="0" smtClean="0">
                <a:solidFill>
                  <a:srgbClr val="002060"/>
                </a:solidFill>
                <a:latin typeface="Arial Rounded MT Bold" panose="020F0704030504030204" pitchFamily="34" charset="0"/>
              </a:rPr>
              <a:t>Good practice in Research Data Management</a:t>
            </a:r>
          </a:p>
          <a:p>
            <a:pPr>
              <a:lnSpc>
                <a:spcPct val="120000"/>
              </a:lnSpc>
              <a:spcBef>
                <a:spcPts val="600"/>
              </a:spcBef>
              <a:spcAft>
                <a:spcPts val="600"/>
              </a:spcAft>
              <a:buClr>
                <a:srgbClr val="002060"/>
              </a:buClr>
              <a:buFont typeface="Arial" panose="020B0604020202020204" pitchFamily="34" charset="0"/>
              <a:buChar char="•"/>
            </a:pPr>
            <a:r>
              <a:rPr lang="en-GB" sz="8000" dirty="0" smtClean="0">
                <a:solidFill>
                  <a:srgbClr val="002060"/>
                </a:solidFill>
                <a:latin typeface="Arial Rounded MT Bold" panose="020F0704030504030204" pitchFamily="34" charset="0"/>
              </a:rPr>
              <a:t>Handling data using SPSS</a:t>
            </a:r>
          </a:p>
          <a:p>
            <a:pPr>
              <a:lnSpc>
                <a:spcPct val="120000"/>
              </a:lnSpc>
              <a:spcBef>
                <a:spcPts val="600"/>
              </a:spcBef>
              <a:spcAft>
                <a:spcPts val="600"/>
              </a:spcAft>
              <a:buClr>
                <a:srgbClr val="002060"/>
              </a:buClr>
              <a:buFont typeface="Arial" panose="020B0604020202020204" pitchFamily="34" charset="0"/>
              <a:buChar char="•"/>
            </a:pPr>
            <a:r>
              <a:rPr lang="en-GB" sz="8000" dirty="0" smtClean="0">
                <a:solidFill>
                  <a:srgbClr val="002060"/>
                </a:solidFill>
                <a:latin typeface="Arial Rounded MT Bold" panose="020F0704030504030204" pitchFamily="34" charset="0"/>
              </a:rPr>
              <a:t>Visualising data using ArcGIS / QGIS</a:t>
            </a:r>
          </a:p>
          <a:p>
            <a:pPr>
              <a:lnSpc>
                <a:spcPct val="120000"/>
              </a:lnSpc>
              <a:spcBef>
                <a:spcPts val="600"/>
              </a:spcBef>
              <a:spcAft>
                <a:spcPts val="600"/>
              </a:spcAft>
              <a:buClr>
                <a:srgbClr val="002060"/>
              </a:buClr>
              <a:buFont typeface="Arial" panose="020B0604020202020204" pitchFamily="34" charset="0"/>
              <a:buChar char="•"/>
            </a:pPr>
            <a:r>
              <a:rPr lang="en-GB" sz="8000" dirty="0" smtClean="0">
                <a:solidFill>
                  <a:srgbClr val="002060"/>
                </a:solidFill>
                <a:latin typeface="Arial Rounded MT Bold" panose="020F0704030504030204" pitchFamily="34" charset="0"/>
              </a:rPr>
              <a:t>Registration via MyED:</a:t>
            </a:r>
          </a:p>
          <a:p>
            <a:pPr marL="274320" lvl="1" indent="0">
              <a:lnSpc>
                <a:spcPct val="120000"/>
              </a:lnSpc>
              <a:spcBef>
                <a:spcPts val="600"/>
              </a:spcBef>
              <a:spcAft>
                <a:spcPts val="600"/>
              </a:spcAft>
              <a:buClr>
                <a:srgbClr val="002060"/>
              </a:buClr>
              <a:buNone/>
            </a:pPr>
            <a:r>
              <a:rPr lang="en-GB" sz="8000" dirty="0">
                <a:solidFill>
                  <a:srgbClr val="002060"/>
                </a:solidFill>
                <a:latin typeface="Arial Rounded MT Bold" panose="020F0704030504030204" pitchFamily="34" charset="0"/>
                <a:hlinkClick r:id="rId3"/>
              </a:rPr>
              <a:t>http://</a:t>
            </a:r>
            <a:r>
              <a:rPr lang="en-GB" sz="8000" dirty="0" smtClean="0">
                <a:solidFill>
                  <a:srgbClr val="002060"/>
                </a:solidFill>
                <a:latin typeface="Arial Rounded MT Bold" panose="020F0704030504030204" pitchFamily="34" charset="0"/>
                <a:hlinkClick r:id="rId3"/>
              </a:rPr>
              <a:t>edin.ac/1kRMPv3</a:t>
            </a:r>
            <a:r>
              <a:rPr lang="en-GB" sz="8000" dirty="0" smtClean="0">
                <a:solidFill>
                  <a:srgbClr val="002060"/>
                </a:solidFill>
                <a:latin typeface="Arial Rounded MT Bold" panose="020F0704030504030204" pitchFamily="34" charset="0"/>
              </a:rPr>
              <a:t> </a:t>
            </a:r>
            <a:r>
              <a:rPr lang="en-GB" sz="7700" dirty="0" smtClean="0">
                <a:solidFill>
                  <a:srgbClr val="002060"/>
                </a:solidFill>
              </a:rPr>
              <a:t/>
            </a:r>
            <a:br>
              <a:rPr lang="en-GB" sz="7700" dirty="0" smtClean="0">
                <a:solidFill>
                  <a:srgbClr val="002060"/>
                </a:solidFill>
              </a:rPr>
            </a:br>
            <a:endParaRPr lang="en-GB" sz="7700" dirty="0" smtClean="0">
              <a:solidFill>
                <a:srgbClr val="002060"/>
              </a:solidFill>
            </a:endParaRPr>
          </a:p>
          <a:p>
            <a:pPr>
              <a:lnSpc>
                <a:spcPct val="120000"/>
              </a:lnSpc>
              <a:spcBef>
                <a:spcPts val="600"/>
              </a:spcBef>
              <a:spcAft>
                <a:spcPts val="600"/>
              </a:spcAft>
              <a:buClr>
                <a:schemeClr val="accent5">
                  <a:lumMod val="75000"/>
                </a:schemeClr>
              </a:buClr>
              <a:buFont typeface="Wingdings" panose="05000000000000000000" pitchFamily="2" charset="2"/>
              <a:buChar char="§"/>
            </a:pPr>
            <a:r>
              <a:rPr lang="en-GB" sz="2000" dirty="0" smtClean="0">
                <a:solidFill>
                  <a:srgbClr val="4C6A4A"/>
                </a:solidFill>
              </a:rPr>
              <a:t/>
            </a:r>
            <a:br>
              <a:rPr lang="en-GB" sz="2000" dirty="0" smtClean="0">
                <a:solidFill>
                  <a:srgbClr val="4C6A4A"/>
                </a:solidFill>
              </a:rPr>
            </a:br>
            <a:endParaRPr lang="en-GB" sz="2000" dirty="0">
              <a:solidFill>
                <a:srgbClr val="4C6A4A"/>
              </a:solidFill>
            </a:endParaRPr>
          </a:p>
        </p:txBody>
      </p:sp>
    </p:spTree>
    <p:extLst>
      <p:ext uri="{BB962C8B-B14F-4D97-AF65-F5344CB8AC3E}">
        <p14:creationId xmlns:p14="http://schemas.microsoft.com/office/powerpoint/2010/main" val="196889879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488" y="928496"/>
            <a:ext cx="8208912" cy="5786199"/>
          </a:xfrm>
          <a:prstGeom prst="rect">
            <a:avLst/>
          </a:prstGeom>
        </p:spPr>
        <p:txBody>
          <a:bodyPr wrap="square">
            <a:spAutoFit/>
          </a:bodyPr>
          <a:lstStyle/>
          <a:p>
            <a:pPr>
              <a:spcBef>
                <a:spcPts val="0"/>
              </a:spcBef>
              <a:spcAft>
                <a:spcPts val="0"/>
              </a:spcAft>
            </a:pPr>
            <a:r>
              <a:rPr lang="en-US" altLang="en-US" sz="2400" dirty="0" smtClean="0">
                <a:solidFill>
                  <a:srgbClr val="002060"/>
                </a:solidFill>
                <a:latin typeface="Arial Rounded MT Bold" panose="020F0704030504030204" pitchFamily="34" charset="0"/>
              </a:rPr>
              <a:t>RDM </a:t>
            </a:r>
            <a:r>
              <a:rPr lang="en-US" altLang="en-US" sz="2400" dirty="0" err="1" smtClean="0">
                <a:solidFill>
                  <a:srgbClr val="002060"/>
                </a:solidFill>
                <a:latin typeface="Arial Rounded MT Bold" panose="020F0704030504030204" pitchFamily="34" charset="0"/>
              </a:rPr>
              <a:t>Programme</a:t>
            </a:r>
            <a:r>
              <a:rPr lang="en-US" altLang="en-US" sz="2400" dirty="0" smtClean="0">
                <a:solidFill>
                  <a:srgbClr val="002060"/>
                </a:solidFill>
                <a:latin typeface="Arial Rounded MT Bold" panose="020F0704030504030204" pitchFamily="34" charset="0"/>
              </a:rPr>
              <a:t>: </a:t>
            </a:r>
          </a:p>
          <a:p>
            <a:pPr>
              <a:spcBef>
                <a:spcPts val="0"/>
              </a:spcBef>
              <a:spcAft>
                <a:spcPts val="0"/>
              </a:spcAft>
            </a:pPr>
            <a:endParaRPr lang="en-US" altLang="en-US" sz="1000" dirty="0" smtClean="0">
              <a:solidFill>
                <a:srgbClr val="002060"/>
              </a:solidFill>
              <a:latin typeface="Arial Rounded MT Bold" panose="020F0704030504030204" pitchFamily="34" charset="0"/>
            </a:endParaRPr>
          </a:p>
          <a:p>
            <a:pPr>
              <a:spcBef>
                <a:spcPts val="0"/>
              </a:spcBef>
              <a:spcAft>
                <a:spcPts val="0"/>
              </a:spcAft>
            </a:pPr>
            <a:r>
              <a:rPr lang="en-US" altLang="en-US" sz="2000" dirty="0" smtClean="0">
                <a:solidFill>
                  <a:srgbClr val="002060"/>
                </a:solidFill>
                <a:latin typeface="Arial Rounded MT Bold" panose="020F0704030504030204" pitchFamily="34" charset="0"/>
              </a:rPr>
              <a:t>2012 – 2015 funded internally (c.  £1.2 Million)</a:t>
            </a:r>
          </a:p>
          <a:p>
            <a:pPr>
              <a:spcBef>
                <a:spcPts val="0"/>
              </a:spcBef>
              <a:spcAft>
                <a:spcPts val="0"/>
              </a:spcAft>
            </a:pPr>
            <a:r>
              <a:rPr lang="en-US" altLang="en-US" sz="2000" dirty="0" smtClean="0">
                <a:solidFill>
                  <a:srgbClr val="002060"/>
                </a:solidFill>
                <a:latin typeface="Arial Rounded MT Bold" panose="020F0704030504030204" pitchFamily="34" charset="0"/>
              </a:rPr>
              <a:t>75% - infrastructure / storage </a:t>
            </a:r>
          </a:p>
          <a:p>
            <a:pPr>
              <a:spcBef>
                <a:spcPts val="0"/>
              </a:spcBef>
              <a:spcAft>
                <a:spcPts val="0"/>
              </a:spcAft>
            </a:pPr>
            <a:r>
              <a:rPr lang="en-US" altLang="en-US" sz="2000" dirty="0" smtClean="0">
                <a:solidFill>
                  <a:srgbClr val="002060"/>
                </a:solidFill>
                <a:latin typeface="Arial Rounded MT Bold" panose="020F0704030504030204" pitchFamily="34" charset="0"/>
              </a:rPr>
              <a:t>25% - staffing (recurrent  for 3 years)</a:t>
            </a:r>
          </a:p>
          <a:p>
            <a:pPr>
              <a:spcBef>
                <a:spcPts val="0"/>
              </a:spcBef>
              <a:spcAft>
                <a:spcPts val="0"/>
              </a:spcAft>
            </a:pPr>
            <a:endParaRPr lang="en-US" altLang="en-US" sz="800" dirty="0">
              <a:solidFill>
                <a:srgbClr val="002060"/>
              </a:solidFill>
              <a:latin typeface="Arial Rounded MT Bold" panose="020F0704030504030204" pitchFamily="34" charset="0"/>
            </a:endParaRPr>
          </a:p>
          <a:p>
            <a:pPr>
              <a:spcBef>
                <a:spcPts val="0"/>
              </a:spcBef>
              <a:spcAft>
                <a:spcPts val="0"/>
              </a:spcAft>
            </a:pPr>
            <a:r>
              <a:rPr lang="en-US" altLang="en-US" sz="2000" dirty="0">
                <a:solidFill>
                  <a:srgbClr val="002060"/>
                </a:solidFill>
                <a:latin typeface="Arial Rounded MT Bold" panose="020F0704030504030204" pitchFamily="34" charset="0"/>
              </a:rPr>
              <a:t>MANTRA and </a:t>
            </a:r>
            <a:r>
              <a:rPr lang="en-US" altLang="en-US" sz="2000" dirty="0" err="1">
                <a:solidFill>
                  <a:srgbClr val="002060"/>
                </a:solidFill>
                <a:latin typeface="Arial Rounded MT Bold" panose="020F0704030504030204" pitchFamily="34" charset="0"/>
              </a:rPr>
              <a:t>DataShare</a:t>
            </a:r>
            <a:r>
              <a:rPr lang="en-US" altLang="en-US" sz="2000" dirty="0">
                <a:solidFill>
                  <a:srgbClr val="002060"/>
                </a:solidFill>
                <a:latin typeface="Arial Rounded MT Bold" panose="020F0704030504030204" pitchFamily="34" charset="0"/>
              </a:rPr>
              <a:t> – </a:t>
            </a:r>
            <a:r>
              <a:rPr lang="en-US" altLang="en-US" sz="2000" dirty="0" smtClean="0">
                <a:solidFill>
                  <a:srgbClr val="002060"/>
                </a:solidFill>
                <a:latin typeface="Arial Rounded MT Bold" panose="020F0704030504030204" pitchFamily="34" charset="0"/>
              </a:rPr>
              <a:t>originally </a:t>
            </a:r>
            <a:r>
              <a:rPr lang="en-US" altLang="en-US" sz="2000" dirty="0" err="1" smtClean="0">
                <a:solidFill>
                  <a:srgbClr val="002060"/>
                </a:solidFill>
                <a:latin typeface="Arial Rounded MT Bold" panose="020F0704030504030204" pitchFamily="34" charset="0"/>
              </a:rPr>
              <a:t>Jisc</a:t>
            </a:r>
            <a:r>
              <a:rPr lang="en-US" altLang="en-US" sz="2000" dirty="0" smtClean="0">
                <a:solidFill>
                  <a:srgbClr val="002060"/>
                </a:solidFill>
                <a:latin typeface="Arial Rounded MT Bold" panose="020F0704030504030204" pitchFamily="34" charset="0"/>
              </a:rPr>
              <a:t> </a:t>
            </a:r>
            <a:r>
              <a:rPr lang="en-US" altLang="en-US" sz="2000" dirty="0">
                <a:solidFill>
                  <a:srgbClr val="002060"/>
                </a:solidFill>
                <a:latin typeface="Arial Rounded MT Bold" panose="020F0704030504030204" pitchFamily="34" charset="0"/>
              </a:rPr>
              <a:t>project </a:t>
            </a:r>
            <a:r>
              <a:rPr lang="en-US" altLang="en-US" sz="2000" dirty="0" smtClean="0">
                <a:solidFill>
                  <a:srgbClr val="002060"/>
                </a:solidFill>
                <a:latin typeface="Arial Rounded MT Bold" panose="020F0704030504030204" pitchFamily="34" charset="0"/>
              </a:rPr>
              <a:t>funding</a:t>
            </a:r>
            <a:endParaRPr lang="en-US" altLang="en-US" sz="2000" dirty="0">
              <a:solidFill>
                <a:srgbClr val="002060"/>
              </a:solidFill>
              <a:latin typeface="Arial Rounded MT Bold" panose="020F0704030504030204" pitchFamily="34" charset="0"/>
            </a:endParaRPr>
          </a:p>
          <a:p>
            <a:pPr>
              <a:spcBef>
                <a:spcPts val="0"/>
              </a:spcBef>
              <a:spcAft>
                <a:spcPts val="0"/>
              </a:spcAft>
            </a:pPr>
            <a:endParaRPr lang="en-US" altLang="en-US" sz="2400" dirty="0" smtClean="0">
              <a:solidFill>
                <a:srgbClr val="002060"/>
              </a:solidFill>
              <a:latin typeface="Arial Rounded MT Bold" panose="020F0704030504030204" pitchFamily="34" charset="0"/>
            </a:endParaRPr>
          </a:p>
          <a:p>
            <a:pPr>
              <a:spcBef>
                <a:spcPts val="0"/>
              </a:spcBef>
              <a:spcAft>
                <a:spcPts val="0"/>
              </a:spcAft>
            </a:pPr>
            <a:r>
              <a:rPr lang="en-GB" altLang="en-US" sz="2400" dirty="0">
                <a:solidFill>
                  <a:srgbClr val="002060"/>
                </a:solidFill>
                <a:latin typeface="Arial Rounded MT Bold" panose="020F0704030504030204" pitchFamily="34" charset="0"/>
              </a:rPr>
              <a:t>From RDM Programme (fixed term):</a:t>
            </a:r>
          </a:p>
          <a:p>
            <a:pPr>
              <a:spcBef>
                <a:spcPts val="0"/>
              </a:spcBef>
              <a:spcAft>
                <a:spcPts val="0"/>
              </a:spcAft>
            </a:pPr>
            <a:endParaRPr lang="en-GB" altLang="en-US" sz="1000" dirty="0" smtClean="0">
              <a:solidFill>
                <a:srgbClr val="002060"/>
              </a:solidFill>
              <a:latin typeface="Arial Rounded MT Bold" panose="020F0704030504030204" pitchFamily="34" charset="0"/>
            </a:endParaRPr>
          </a:p>
          <a:p>
            <a:pPr>
              <a:spcBef>
                <a:spcPts val="0"/>
              </a:spcBef>
              <a:spcAft>
                <a:spcPts val="0"/>
              </a:spcAft>
            </a:pPr>
            <a:r>
              <a:rPr lang="en-GB" altLang="en-US" sz="2000" dirty="0" smtClean="0">
                <a:solidFill>
                  <a:srgbClr val="002060"/>
                </a:solidFill>
                <a:latin typeface="Arial Rounded MT Bold" panose="020F0704030504030204" pitchFamily="34" charset="0"/>
              </a:rPr>
              <a:t>Data </a:t>
            </a:r>
            <a:r>
              <a:rPr lang="en-GB" altLang="en-US" sz="2000" dirty="0">
                <a:solidFill>
                  <a:srgbClr val="002060"/>
                </a:solidFill>
                <a:latin typeface="Arial Rounded MT Bold" panose="020F0704030504030204" pitchFamily="34" charset="0"/>
              </a:rPr>
              <a:t>Library: </a:t>
            </a:r>
            <a:r>
              <a:rPr lang="en-GB" altLang="en-US" sz="2000" dirty="0" smtClean="0">
                <a:solidFill>
                  <a:srgbClr val="002060"/>
                </a:solidFill>
                <a:latin typeface="Arial Rounded MT Bold" panose="020F0704030504030204" pitchFamily="34" charset="0"/>
              </a:rPr>
              <a:t>2.5 </a:t>
            </a:r>
            <a:r>
              <a:rPr lang="en-GB" altLang="en-US" sz="2000" dirty="0">
                <a:solidFill>
                  <a:srgbClr val="002060"/>
                </a:solidFill>
                <a:latin typeface="Arial Rounded MT Bold" panose="020F0704030504030204" pitchFamily="34" charset="0"/>
              </a:rPr>
              <a:t>FTE equivalent </a:t>
            </a:r>
            <a:endParaRPr lang="en-GB" altLang="en-US" sz="2000" dirty="0" smtClean="0">
              <a:solidFill>
                <a:srgbClr val="002060"/>
              </a:solidFill>
              <a:latin typeface="Arial Rounded MT Bold" panose="020F0704030504030204" pitchFamily="34" charset="0"/>
            </a:endParaRPr>
          </a:p>
          <a:p>
            <a:pPr>
              <a:spcBef>
                <a:spcPts val="0"/>
              </a:spcBef>
              <a:spcAft>
                <a:spcPts val="0"/>
              </a:spcAft>
            </a:pPr>
            <a:r>
              <a:rPr lang="en-GB" altLang="en-US" sz="2000" dirty="0" smtClean="0">
                <a:solidFill>
                  <a:srgbClr val="002060"/>
                </a:solidFill>
                <a:latin typeface="Arial Rounded MT Bold" panose="020F0704030504030204" pitchFamily="34" charset="0"/>
              </a:rPr>
              <a:t>( </a:t>
            </a:r>
            <a:r>
              <a:rPr lang="en-GB" altLang="en-US" sz="2000" dirty="0">
                <a:solidFill>
                  <a:srgbClr val="002060"/>
                </a:solidFill>
                <a:latin typeface="Arial Rounded MT Bold" panose="020F0704030504030204" pitchFamily="34" charset="0"/>
              </a:rPr>
              <a:t>+ 2.5 FTE equivalent core funding)</a:t>
            </a:r>
          </a:p>
          <a:p>
            <a:pPr>
              <a:spcBef>
                <a:spcPts val="0"/>
              </a:spcBef>
              <a:spcAft>
                <a:spcPts val="0"/>
              </a:spcAft>
            </a:pPr>
            <a:endParaRPr lang="en-GB" altLang="en-US" sz="1400" dirty="0" smtClean="0">
              <a:solidFill>
                <a:srgbClr val="002060"/>
              </a:solidFill>
              <a:latin typeface="Arial Rounded MT Bold" panose="020F0704030504030204" pitchFamily="34" charset="0"/>
            </a:endParaRPr>
          </a:p>
          <a:p>
            <a:pPr>
              <a:spcBef>
                <a:spcPts val="0"/>
              </a:spcBef>
              <a:spcAft>
                <a:spcPts val="0"/>
              </a:spcAft>
            </a:pPr>
            <a:r>
              <a:rPr lang="en-GB" altLang="en-US" sz="2000" dirty="0" smtClean="0">
                <a:solidFill>
                  <a:srgbClr val="002060"/>
                </a:solidFill>
                <a:latin typeface="Arial Rounded MT Bold" panose="020F0704030504030204" pitchFamily="34" charset="0"/>
              </a:rPr>
              <a:t>IT </a:t>
            </a:r>
            <a:r>
              <a:rPr lang="en-GB" altLang="en-US" sz="2000" dirty="0">
                <a:solidFill>
                  <a:srgbClr val="002060"/>
                </a:solidFill>
                <a:latin typeface="Arial Rounded MT Bold" panose="020F0704030504030204" pitchFamily="34" charset="0"/>
              </a:rPr>
              <a:t>Infrastructure: 2 FTE equivalent</a:t>
            </a:r>
          </a:p>
          <a:p>
            <a:pPr>
              <a:spcBef>
                <a:spcPts val="0"/>
              </a:spcBef>
              <a:spcAft>
                <a:spcPts val="0"/>
              </a:spcAft>
            </a:pPr>
            <a:r>
              <a:rPr lang="en-GB" altLang="en-US" sz="1400" dirty="0">
                <a:solidFill>
                  <a:srgbClr val="002060"/>
                </a:solidFill>
                <a:latin typeface="Arial Rounded MT Bold" panose="020F0704030504030204" pitchFamily="34" charset="0"/>
              </a:rPr>
              <a:t> </a:t>
            </a:r>
          </a:p>
          <a:p>
            <a:pPr>
              <a:spcBef>
                <a:spcPts val="0"/>
              </a:spcBef>
              <a:spcAft>
                <a:spcPts val="0"/>
              </a:spcAft>
            </a:pPr>
            <a:r>
              <a:rPr lang="en-GB" altLang="en-US" sz="2000" dirty="0">
                <a:solidFill>
                  <a:srgbClr val="002060"/>
                </a:solidFill>
                <a:latin typeface="Arial Rounded MT Bold" panose="020F0704030504030204" pitchFamily="34" charset="0"/>
              </a:rPr>
              <a:t>Research &amp; Library Services: 2 FTE equivalent  </a:t>
            </a:r>
          </a:p>
          <a:p>
            <a:pPr>
              <a:spcBef>
                <a:spcPts val="0"/>
              </a:spcBef>
              <a:spcAft>
                <a:spcPts val="0"/>
              </a:spcAft>
            </a:pPr>
            <a:endParaRPr lang="en-GB" altLang="en-US" sz="1000" dirty="0">
              <a:solidFill>
                <a:srgbClr val="002060"/>
              </a:solidFill>
              <a:latin typeface="Arial Rounded MT Bold" panose="020F0704030504030204" pitchFamily="34" charset="0"/>
            </a:endParaRPr>
          </a:p>
          <a:p>
            <a:pPr>
              <a:spcBef>
                <a:spcPts val="0"/>
              </a:spcBef>
              <a:spcAft>
                <a:spcPts val="0"/>
              </a:spcAft>
            </a:pPr>
            <a:r>
              <a:rPr lang="en-GB" altLang="en-US" sz="2000" dirty="0">
                <a:solidFill>
                  <a:srgbClr val="002060"/>
                </a:solidFill>
                <a:latin typeface="Arial Rounded MT Bold" panose="020F0704030504030204" pitchFamily="34" charset="0"/>
              </a:rPr>
              <a:t>Following RDM training the job description of all Academic Support Librarians  have been restructured to incorporate DMP </a:t>
            </a:r>
            <a:r>
              <a:rPr lang="en-GB" altLang="en-US" sz="2000" dirty="0" smtClean="0">
                <a:solidFill>
                  <a:srgbClr val="002060"/>
                </a:solidFill>
                <a:latin typeface="Arial Rounded MT Bold" panose="020F0704030504030204" pitchFamily="34" charset="0"/>
              </a:rPr>
              <a:t>Support.</a:t>
            </a:r>
            <a:endParaRPr lang="en-GB" altLang="en-US" sz="2000" dirty="0">
              <a:solidFill>
                <a:srgbClr val="002060"/>
              </a:solidFill>
              <a:latin typeface="Arial Rounded MT Bold" panose="020F0704030504030204" pitchFamily="34" charset="0"/>
            </a:endParaRPr>
          </a:p>
          <a:p>
            <a:pPr>
              <a:spcBef>
                <a:spcPts val="0"/>
              </a:spcBef>
              <a:spcAft>
                <a:spcPts val="0"/>
              </a:spcAft>
            </a:pPr>
            <a:endParaRPr lang="en-US" altLang="en-US" sz="2400" dirty="0" smtClean="0">
              <a:solidFill>
                <a:srgbClr val="808080"/>
              </a:solidFill>
              <a:latin typeface="Arial Rounded MT Bold" panose="020F0704030504030204" pitchFamily="34" charset="0"/>
            </a:endParaRPr>
          </a:p>
        </p:txBody>
      </p:sp>
      <p:sp>
        <p:nvSpPr>
          <p:cNvPr id="3" name="TextBox 2"/>
          <p:cNvSpPr txBox="1"/>
          <p:nvPr/>
        </p:nvSpPr>
        <p:spPr>
          <a:xfrm>
            <a:off x="475488" y="188640"/>
            <a:ext cx="8208912" cy="707886"/>
          </a:xfrm>
          <a:prstGeom prst="rect">
            <a:avLst/>
          </a:prstGeom>
          <a:noFill/>
        </p:spPr>
        <p:txBody>
          <a:bodyPr wrap="square" rtlCol="0">
            <a:spAutoFit/>
          </a:bodyPr>
          <a:lstStyle/>
          <a:p>
            <a:r>
              <a:rPr lang="en-GB" sz="4000" dirty="0" smtClean="0">
                <a:solidFill>
                  <a:srgbClr val="002060"/>
                </a:solidFill>
                <a:latin typeface="Arial Rounded MT Bold" panose="020F0704030504030204" pitchFamily="34" charset="0"/>
              </a:rPr>
              <a:t>Resourcing &amp; staffing</a:t>
            </a:r>
            <a:endParaRPr lang="en-GB" sz="4000" dirty="0">
              <a:solidFill>
                <a:srgbClr val="002060"/>
              </a:solidFill>
              <a:latin typeface="Arial Rounded MT Bold" panose="020F07040305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205269"/>
            <a:ext cx="3471550" cy="55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51351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30" y="2384775"/>
            <a:ext cx="1443422" cy="18305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408" y="4310902"/>
            <a:ext cx="1827698" cy="20241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30" y="4769692"/>
            <a:ext cx="2915816" cy="155510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0289" y="267902"/>
            <a:ext cx="2398561" cy="129522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262" y="4769692"/>
            <a:ext cx="2520280" cy="136128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594" y="110820"/>
            <a:ext cx="1811759" cy="1811759"/>
          </a:xfrm>
          <a:prstGeom prst="rect">
            <a:avLst/>
          </a:prstGeom>
        </p:spPr>
      </p:pic>
      <p:sp>
        <p:nvSpPr>
          <p:cNvPr id="10" name="TextBox 9"/>
          <p:cNvSpPr txBox="1"/>
          <p:nvPr/>
        </p:nvSpPr>
        <p:spPr>
          <a:xfrm>
            <a:off x="6539739" y="1670353"/>
            <a:ext cx="2616422" cy="369332"/>
          </a:xfrm>
          <a:prstGeom prst="rect">
            <a:avLst/>
          </a:prstGeom>
          <a:noFill/>
        </p:spPr>
        <p:txBody>
          <a:bodyPr wrap="none" rtlCol="0">
            <a:spAutoFit/>
          </a:bodyPr>
          <a:lstStyle/>
          <a:p>
            <a:r>
              <a:rPr lang="en-GB" sz="1400" b="1" dirty="0">
                <a:solidFill>
                  <a:srgbClr val="000000"/>
                </a:solidFill>
                <a:hlinkClick r:id="rId9"/>
              </a:rPr>
              <a:t>http://datashare.is.ed.ac.uk</a:t>
            </a:r>
            <a:r>
              <a:rPr lang="en-GB" dirty="0" smtClean="0">
                <a:solidFill>
                  <a:srgbClr val="000000"/>
                </a:solidFill>
                <a:hlinkClick r:id="rId9"/>
              </a:rPr>
              <a:t>/</a:t>
            </a:r>
            <a:r>
              <a:rPr lang="en-GB" dirty="0" smtClean="0">
                <a:solidFill>
                  <a:srgbClr val="000000"/>
                </a:solidFill>
              </a:rPr>
              <a:t> </a:t>
            </a:r>
            <a:endParaRPr lang="en-GB" dirty="0">
              <a:solidFill>
                <a:srgbClr val="000000"/>
              </a:solidFill>
            </a:endParaRPr>
          </a:p>
        </p:txBody>
      </p:sp>
      <p:sp>
        <p:nvSpPr>
          <p:cNvPr id="11" name="TextBox 10"/>
          <p:cNvSpPr txBox="1"/>
          <p:nvPr/>
        </p:nvSpPr>
        <p:spPr>
          <a:xfrm>
            <a:off x="6372458" y="6387525"/>
            <a:ext cx="2771015" cy="276999"/>
          </a:xfrm>
          <a:prstGeom prst="rect">
            <a:avLst/>
          </a:prstGeom>
          <a:noFill/>
        </p:spPr>
        <p:txBody>
          <a:bodyPr wrap="none" rtlCol="0">
            <a:spAutoFit/>
          </a:bodyPr>
          <a:lstStyle/>
          <a:p>
            <a:r>
              <a:rPr lang="en-GB" sz="1200" b="1" dirty="0" smtClean="0">
                <a:solidFill>
                  <a:srgbClr val="000000"/>
                </a:solidFill>
                <a:hlinkClick r:id="rId10"/>
              </a:rPr>
              <a:t>www.ed.ac.uk/is/data-management</a:t>
            </a:r>
            <a:r>
              <a:rPr lang="en-GB" sz="1200" b="1" dirty="0" smtClean="0">
                <a:solidFill>
                  <a:srgbClr val="000000"/>
                </a:solidFill>
              </a:rPr>
              <a:t> </a:t>
            </a:r>
            <a:endParaRPr lang="en-GB" sz="1200" b="1" dirty="0">
              <a:solidFill>
                <a:srgbClr val="000000"/>
              </a:solidFill>
            </a:endParaRPr>
          </a:p>
        </p:txBody>
      </p:sp>
      <p:sp>
        <p:nvSpPr>
          <p:cNvPr id="12" name="TextBox 11"/>
          <p:cNvSpPr txBox="1"/>
          <p:nvPr/>
        </p:nvSpPr>
        <p:spPr>
          <a:xfrm>
            <a:off x="3659262" y="6341359"/>
            <a:ext cx="2215671" cy="369332"/>
          </a:xfrm>
          <a:prstGeom prst="rect">
            <a:avLst/>
          </a:prstGeom>
          <a:noFill/>
        </p:spPr>
        <p:txBody>
          <a:bodyPr wrap="none" rtlCol="0">
            <a:spAutoFit/>
          </a:bodyPr>
          <a:lstStyle/>
          <a:p>
            <a:r>
              <a:rPr lang="en-GB" sz="1200" b="1" dirty="0">
                <a:solidFill>
                  <a:srgbClr val="000000"/>
                </a:solidFill>
                <a:hlinkClick r:id="rId11"/>
              </a:rPr>
              <a:t>http://datablog.is.ed.ac.uk</a:t>
            </a:r>
            <a:r>
              <a:rPr lang="en-GB" b="1" dirty="0" smtClean="0">
                <a:solidFill>
                  <a:srgbClr val="000000"/>
                </a:solidFill>
                <a:hlinkClick r:id="rId11"/>
              </a:rPr>
              <a:t>/</a:t>
            </a:r>
            <a:r>
              <a:rPr lang="en-GB" b="1" dirty="0" smtClean="0">
                <a:solidFill>
                  <a:srgbClr val="000000"/>
                </a:solidFill>
              </a:rPr>
              <a:t> </a:t>
            </a:r>
            <a:endParaRPr lang="en-GB" b="1" dirty="0">
              <a:solidFill>
                <a:srgbClr val="000000"/>
              </a:solidFill>
            </a:endParaRPr>
          </a:p>
        </p:txBody>
      </p:sp>
      <p:sp>
        <p:nvSpPr>
          <p:cNvPr id="13" name="TextBox 12"/>
          <p:cNvSpPr txBox="1"/>
          <p:nvPr/>
        </p:nvSpPr>
        <p:spPr>
          <a:xfrm>
            <a:off x="553306" y="6298606"/>
            <a:ext cx="2739853" cy="369332"/>
          </a:xfrm>
          <a:prstGeom prst="rect">
            <a:avLst/>
          </a:prstGeom>
          <a:noFill/>
        </p:spPr>
        <p:txBody>
          <a:bodyPr wrap="none" rtlCol="0">
            <a:spAutoFit/>
          </a:bodyPr>
          <a:lstStyle/>
          <a:p>
            <a:r>
              <a:rPr lang="en-GB" sz="1200" b="1" dirty="0" smtClean="0">
                <a:solidFill>
                  <a:srgbClr val="000000"/>
                </a:solidFill>
                <a:hlinkClick r:id="rId12"/>
              </a:rPr>
              <a:t>http://datalib.edina.ac.uk/mantra</a:t>
            </a:r>
            <a:r>
              <a:rPr lang="en-GB" dirty="0" smtClean="0">
                <a:solidFill>
                  <a:srgbClr val="000000"/>
                </a:solidFill>
                <a:hlinkClick r:id="rId12"/>
              </a:rPr>
              <a:t>/</a:t>
            </a:r>
            <a:r>
              <a:rPr lang="en-GB" b="1" dirty="0" smtClean="0">
                <a:solidFill>
                  <a:srgbClr val="000000"/>
                </a:solidFill>
              </a:rPr>
              <a:t>  </a:t>
            </a:r>
            <a:endParaRPr lang="en-GB" b="1" dirty="0">
              <a:solidFill>
                <a:srgbClr val="000000"/>
              </a:solidFill>
            </a:endParaRPr>
          </a:p>
        </p:txBody>
      </p:sp>
      <p:sp>
        <p:nvSpPr>
          <p:cNvPr id="14" name="TextBox 13"/>
          <p:cNvSpPr txBox="1"/>
          <p:nvPr/>
        </p:nvSpPr>
        <p:spPr>
          <a:xfrm>
            <a:off x="465266" y="4241881"/>
            <a:ext cx="1274708" cy="369332"/>
          </a:xfrm>
          <a:prstGeom prst="rect">
            <a:avLst/>
          </a:prstGeom>
          <a:noFill/>
        </p:spPr>
        <p:txBody>
          <a:bodyPr wrap="none" rtlCol="0">
            <a:spAutoFit/>
          </a:bodyPr>
          <a:lstStyle/>
          <a:p>
            <a:r>
              <a:rPr lang="en-GB" b="1" dirty="0" err="1" smtClean="0">
                <a:solidFill>
                  <a:srgbClr val="4F81BD">
                    <a:lumMod val="75000"/>
                  </a:srgbClr>
                </a:solidFill>
              </a:rPr>
              <a:t>DataStore</a:t>
            </a:r>
            <a:endParaRPr lang="en-GB" b="1" dirty="0">
              <a:solidFill>
                <a:srgbClr val="4F81BD">
                  <a:lumMod val="75000"/>
                </a:srgbClr>
              </a:solidFill>
            </a:endParaRPr>
          </a:p>
        </p:txBody>
      </p:sp>
      <p:sp>
        <p:nvSpPr>
          <p:cNvPr id="15" name="TextBox 14"/>
          <p:cNvSpPr txBox="1"/>
          <p:nvPr/>
        </p:nvSpPr>
        <p:spPr>
          <a:xfrm>
            <a:off x="97345" y="1953107"/>
            <a:ext cx="2304256" cy="276999"/>
          </a:xfrm>
          <a:prstGeom prst="rect">
            <a:avLst/>
          </a:prstGeom>
          <a:noFill/>
        </p:spPr>
        <p:txBody>
          <a:bodyPr wrap="square" rtlCol="0">
            <a:spAutoFit/>
          </a:bodyPr>
          <a:lstStyle/>
          <a:p>
            <a:r>
              <a:rPr lang="en-GB" sz="1200" b="1" dirty="0">
                <a:solidFill>
                  <a:srgbClr val="000000"/>
                </a:solidFill>
                <a:hlinkClick r:id="rId13"/>
              </a:rPr>
              <a:t>https://dmponline.dcc.ac.uk</a:t>
            </a:r>
            <a:r>
              <a:rPr lang="en-GB" sz="1200" dirty="0" smtClean="0">
                <a:solidFill>
                  <a:srgbClr val="000000"/>
                </a:solidFill>
                <a:hlinkClick r:id="rId13"/>
              </a:rPr>
              <a:t>/</a:t>
            </a:r>
            <a:r>
              <a:rPr lang="en-GB" sz="1200" dirty="0" smtClean="0">
                <a:solidFill>
                  <a:srgbClr val="000000"/>
                </a:solidFill>
              </a:rPr>
              <a:t> </a:t>
            </a:r>
            <a:endParaRPr lang="en-GB" sz="1200" dirty="0">
              <a:solidFill>
                <a:srgbClr val="000000"/>
              </a:solidFill>
            </a:endParaRPr>
          </a:p>
        </p:txBody>
      </p:sp>
      <p:sp>
        <p:nvSpPr>
          <p:cNvPr id="16" name="TextBox 15"/>
          <p:cNvSpPr txBox="1"/>
          <p:nvPr/>
        </p:nvSpPr>
        <p:spPr>
          <a:xfrm>
            <a:off x="1923232" y="3887938"/>
            <a:ext cx="4176464" cy="707886"/>
          </a:xfrm>
          <a:prstGeom prst="rect">
            <a:avLst/>
          </a:prstGeom>
          <a:noFill/>
          <a:ln>
            <a:noFill/>
          </a:ln>
          <a:effectLst>
            <a:glow rad="101600">
              <a:schemeClr val="accent6">
                <a:satMod val="175000"/>
                <a:alpha val="40000"/>
              </a:schemeClr>
            </a:glow>
            <a:innerShdw blurRad="63500" dist="50800" dir="5400000">
              <a:prstClr val="black">
                <a:alpha val="50000"/>
              </a:prstClr>
            </a:innerShdw>
          </a:effectLst>
        </p:spPr>
        <p:txBody>
          <a:bodyPr wrap="square" rtlCol="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GB" sz="2000" b="1" cap="all" dirty="0" smtClean="0">
                <a:ln/>
                <a:solidFill>
                  <a:srgbClr val="1F497D">
                    <a:lumMod val="75000"/>
                  </a:srgbClr>
                </a:solidFill>
              </a:rPr>
              <a:t>RDM at the University of Edinburgh</a:t>
            </a:r>
            <a:endParaRPr lang="en-GB" sz="2000" b="1" cap="all" dirty="0">
              <a:ln/>
              <a:solidFill>
                <a:srgbClr val="1F497D">
                  <a:lumMod val="75000"/>
                </a:srgbClr>
              </a:solidFill>
            </a:endParaRPr>
          </a:p>
        </p:txBody>
      </p:sp>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5574" y="2215418"/>
            <a:ext cx="1955890" cy="1084630"/>
          </a:xfrm>
          <a:prstGeom prst="rect">
            <a:avLst/>
          </a:prstGeom>
        </p:spPr>
      </p:pic>
      <p:sp>
        <p:nvSpPr>
          <p:cNvPr id="19" name="TextBox 18"/>
          <p:cNvSpPr txBox="1"/>
          <p:nvPr/>
        </p:nvSpPr>
        <p:spPr>
          <a:xfrm>
            <a:off x="2500450" y="1645580"/>
            <a:ext cx="1878563" cy="276999"/>
          </a:xfrm>
          <a:prstGeom prst="rect">
            <a:avLst/>
          </a:prstGeom>
          <a:noFill/>
        </p:spPr>
        <p:txBody>
          <a:bodyPr wrap="square" rtlCol="0">
            <a:spAutoFit/>
          </a:bodyPr>
          <a:lstStyle/>
          <a:p>
            <a:r>
              <a:rPr lang="en-GB" sz="1200" b="1" dirty="0">
                <a:solidFill>
                  <a:srgbClr val="1F497D"/>
                </a:solidFill>
                <a:hlinkClick r:id="rId15"/>
              </a:rPr>
              <a:t>http://</a:t>
            </a:r>
            <a:r>
              <a:rPr lang="en-GB" sz="1200" b="1" dirty="0" smtClean="0">
                <a:solidFill>
                  <a:srgbClr val="1F497D"/>
                </a:solidFill>
                <a:hlinkClick r:id="rId15"/>
              </a:rPr>
              <a:t>edin.ac/1OF8Auq</a:t>
            </a:r>
            <a:endParaRPr lang="en-GB" sz="1200" b="1" dirty="0">
              <a:solidFill>
                <a:srgbClr val="4F81BD">
                  <a:lumMod val="75000"/>
                </a:srgbClr>
              </a:solidFill>
            </a:endParaRPr>
          </a:p>
        </p:txBody>
      </p:sp>
      <p:sp>
        <p:nvSpPr>
          <p:cNvPr id="17" name="TextBox 16"/>
          <p:cNvSpPr txBox="1"/>
          <p:nvPr/>
        </p:nvSpPr>
        <p:spPr>
          <a:xfrm>
            <a:off x="1973629" y="3428534"/>
            <a:ext cx="2508123" cy="276999"/>
          </a:xfrm>
          <a:prstGeom prst="rect">
            <a:avLst/>
          </a:prstGeom>
          <a:noFill/>
        </p:spPr>
        <p:txBody>
          <a:bodyPr wrap="none" rtlCol="0">
            <a:spAutoFit/>
          </a:bodyPr>
          <a:lstStyle/>
          <a:p>
            <a:pPr>
              <a:buClr>
                <a:srgbClr val="1F497D">
                  <a:lumMod val="75000"/>
                </a:srgbClr>
              </a:buClr>
            </a:pPr>
            <a:r>
              <a:rPr lang="en-GB" sz="1200" b="1" dirty="0">
                <a:solidFill>
                  <a:srgbClr val="000000"/>
                </a:solidFill>
                <a:hlinkClick r:id="rId16"/>
              </a:rPr>
              <a:t>http://www.ed.ac.uk/is/datasync</a:t>
            </a:r>
            <a:endParaRPr lang="en-GB" sz="1200" b="1" dirty="0">
              <a:solidFill>
                <a:srgbClr val="000000"/>
              </a:solidFill>
            </a:endParaRPr>
          </a:p>
        </p:txBody>
      </p:sp>
      <p:sp>
        <p:nvSpPr>
          <p:cNvPr id="20" name="TextBox 19"/>
          <p:cNvSpPr txBox="1"/>
          <p:nvPr/>
        </p:nvSpPr>
        <p:spPr>
          <a:xfrm>
            <a:off x="4412634" y="1397442"/>
            <a:ext cx="2177655" cy="276999"/>
          </a:xfrm>
          <a:prstGeom prst="rect">
            <a:avLst/>
          </a:prstGeom>
          <a:noFill/>
        </p:spPr>
        <p:txBody>
          <a:bodyPr wrap="square" rtlCol="0">
            <a:spAutoFit/>
          </a:bodyPr>
          <a:lstStyle/>
          <a:p>
            <a:pPr algn="ctr"/>
            <a:r>
              <a:rPr lang="en-GB" sz="1200" b="1" dirty="0" smtClean="0">
                <a:solidFill>
                  <a:srgbClr val="4F81BD">
                    <a:lumMod val="75000"/>
                  </a:srgbClr>
                </a:solidFill>
              </a:rPr>
              <a:t>Ready by mid-2016</a:t>
            </a:r>
            <a:endParaRPr lang="en-GB" sz="1200" b="1" dirty="0">
              <a:solidFill>
                <a:srgbClr val="4F81BD">
                  <a:lumMod val="75000"/>
                </a:srgbClr>
              </a:solidFill>
            </a:endParaRP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03214" y="2144851"/>
            <a:ext cx="1489472" cy="1592194"/>
          </a:xfrm>
          <a:prstGeom prst="rect">
            <a:avLst/>
          </a:prstGeom>
        </p:spPr>
      </p:pic>
      <p:sp>
        <p:nvSpPr>
          <p:cNvPr id="22" name="Rectangle 21"/>
          <p:cNvSpPr/>
          <p:nvPr/>
        </p:nvSpPr>
        <p:spPr>
          <a:xfrm>
            <a:off x="6066990" y="3828809"/>
            <a:ext cx="3076483" cy="295466"/>
          </a:xfrm>
          <a:prstGeom prst="rect">
            <a:avLst/>
          </a:prstGeom>
        </p:spPr>
        <p:txBody>
          <a:bodyPr wrap="none">
            <a:spAutoFit/>
          </a:bodyPr>
          <a:lstStyle/>
          <a:p>
            <a:pPr algn="ctr">
              <a:lnSpc>
                <a:spcPct val="120000"/>
              </a:lnSpc>
              <a:spcBef>
                <a:spcPts val="600"/>
              </a:spcBef>
              <a:spcAft>
                <a:spcPts val="600"/>
              </a:spcAft>
              <a:buClr>
                <a:srgbClr val="4BACC6">
                  <a:lumMod val="75000"/>
                </a:srgbClr>
              </a:buClr>
            </a:pPr>
            <a:r>
              <a:rPr lang="en-GB" sz="1100" b="1" kern="0" dirty="0">
                <a:solidFill>
                  <a:srgbClr val="4C6A4A"/>
                </a:solidFill>
                <a:cs typeface="Arial" pitchFamily="34" charset="0"/>
                <a:hlinkClick r:id="rId18"/>
              </a:rPr>
              <a:t>http://www.ed.ac.uk/is/research-data-policy</a:t>
            </a:r>
            <a:endParaRPr lang="en-GB" sz="1100" b="1" kern="0" dirty="0">
              <a:solidFill>
                <a:srgbClr val="4C6A4A"/>
              </a:solidFill>
            </a:endParaRPr>
          </a:p>
        </p:txBody>
      </p:sp>
      <p:sp>
        <p:nvSpPr>
          <p:cNvPr id="25" name="TextBox 24"/>
          <p:cNvSpPr txBox="1"/>
          <p:nvPr/>
        </p:nvSpPr>
        <p:spPr>
          <a:xfrm>
            <a:off x="2305473" y="1362576"/>
            <a:ext cx="2214068" cy="307777"/>
          </a:xfrm>
          <a:prstGeom prst="rect">
            <a:avLst/>
          </a:prstGeom>
          <a:noFill/>
        </p:spPr>
        <p:txBody>
          <a:bodyPr wrap="none" rtlCol="0">
            <a:spAutoFit/>
          </a:bodyPr>
          <a:lstStyle/>
          <a:p>
            <a:r>
              <a:rPr lang="en-GB" sz="1400" b="1" dirty="0" smtClean="0">
                <a:solidFill>
                  <a:srgbClr val="4F81BD">
                    <a:lumMod val="75000"/>
                  </a:srgbClr>
                </a:solidFill>
              </a:rPr>
              <a:t>Data catalogue in PURE</a:t>
            </a:r>
            <a:endParaRPr lang="en-GB" sz="1400" b="1" dirty="0">
              <a:solidFill>
                <a:srgbClr val="4F81BD">
                  <a:lumMod val="75000"/>
                </a:srgbClr>
              </a:solidFill>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13410" y="1953106"/>
            <a:ext cx="1466132" cy="1485423"/>
          </a:xfrm>
          <a:prstGeom prst="rect">
            <a:avLst/>
          </a:prstGeom>
        </p:spPr>
      </p:pic>
      <p:sp>
        <p:nvSpPr>
          <p:cNvPr id="8" name="TextBox 7"/>
          <p:cNvSpPr txBox="1"/>
          <p:nvPr/>
        </p:nvSpPr>
        <p:spPr>
          <a:xfrm>
            <a:off x="4448270" y="3472963"/>
            <a:ext cx="2302138" cy="400110"/>
          </a:xfrm>
          <a:prstGeom prst="rect">
            <a:avLst/>
          </a:prstGeom>
          <a:noFill/>
        </p:spPr>
        <p:txBody>
          <a:bodyPr wrap="square" rtlCol="0">
            <a:spAutoFit/>
          </a:bodyPr>
          <a:lstStyle/>
          <a:p>
            <a:r>
              <a:rPr lang="en-GB" sz="1000" b="1" dirty="0">
                <a:solidFill>
                  <a:srgbClr val="000000"/>
                </a:solidFill>
                <a:hlinkClick r:id="rId20"/>
              </a:rPr>
              <a:t>http://</a:t>
            </a:r>
            <a:r>
              <a:rPr lang="en-GB" sz="1000" b="1" dirty="0" smtClean="0">
                <a:solidFill>
                  <a:srgbClr val="000000"/>
                </a:solidFill>
                <a:hlinkClick r:id="rId20"/>
              </a:rPr>
              <a:t>www.ed.ac.uk/files/atoms/files/rdm_service_a5_booklet_0.pdf</a:t>
            </a:r>
            <a:r>
              <a:rPr lang="en-GB" sz="1000" b="1" dirty="0" smtClean="0">
                <a:solidFill>
                  <a:srgbClr val="000000"/>
                </a:solidFill>
              </a:rPr>
              <a:t> </a:t>
            </a:r>
            <a:endParaRPr lang="en-GB" sz="1000" b="1" dirty="0">
              <a:solidFill>
                <a:srgbClr val="000000"/>
              </a:solidFill>
            </a:endParaRPr>
          </a:p>
        </p:txBody>
      </p:sp>
      <p:pic>
        <p:nvPicPr>
          <p:cNvPr id="205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2146" y="499606"/>
            <a:ext cx="2182889" cy="83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99813" y="499607"/>
            <a:ext cx="2084387"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08388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564904"/>
            <a:ext cx="5243743" cy="1200329"/>
          </a:xfrm>
          <a:prstGeom prst="rect">
            <a:avLst/>
          </a:prstGeom>
          <a:noFill/>
        </p:spPr>
        <p:txBody>
          <a:bodyPr wrap="none" rtlCol="0">
            <a:spAutoFit/>
          </a:bodyPr>
          <a:lstStyle/>
          <a:p>
            <a:r>
              <a:rPr lang="en-GB" sz="7200" dirty="0" smtClean="0">
                <a:solidFill>
                  <a:schemeClr val="tx2"/>
                </a:solidFill>
                <a:latin typeface="Arial Rounded MT Bold" panose="020F0704030504030204" pitchFamily="34" charset="0"/>
              </a:rPr>
              <a:t>Questions?</a:t>
            </a:r>
            <a:endParaRPr lang="en-GB" sz="7200"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0149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916832"/>
            <a:ext cx="7772400" cy="2304256"/>
          </a:xfrm>
        </p:spPr>
        <p:txBody>
          <a:bodyPr/>
          <a:lstStyle/>
          <a:p>
            <a:pPr lvl="0" algn="l"/>
            <a:r>
              <a:rPr lang="en-GB" sz="3800" kern="0" dirty="0">
                <a:solidFill>
                  <a:schemeClr val="tx1"/>
                </a:solidFill>
                <a:latin typeface="Arial Rounded MT Bold" panose="020F0704030504030204" pitchFamily="34" charset="0"/>
                <a:cs typeface="Arial"/>
              </a:rPr>
              <a:t>Electronic </a:t>
            </a:r>
            <a:r>
              <a:rPr lang="en-GB" sz="3800" kern="0" dirty="0" smtClean="0">
                <a:solidFill>
                  <a:schemeClr val="tx1"/>
                </a:solidFill>
                <a:latin typeface="Arial Rounded MT Bold" panose="020F0704030504030204" pitchFamily="34" charset="0"/>
                <a:cs typeface="Arial"/>
              </a:rPr>
              <a:t>Laboratory Notebooks </a:t>
            </a:r>
            <a:r>
              <a:rPr lang="en-GB" sz="3800" kern="0" dirty="0">
                <a:solidFill>
                  <a:schemeClr val="tx1"/>
                </a:solidFill>
                <a:latin typeface="Arial Rounded MT Bold" panose="020F0704030504030204" pitchFamily="34" charset="0"/>
                <a:cs typeface="Arial"/>
              </a:rPr>
              <a:t>(ELNs) @ Edinburgh</a:t>
            </a:r>
            <a:r>
              <a:rPr lang="en-GB" altLang="en-US" sz="4000" kern="0" dirty="0">
                <a:solidFill>
                  <a:srgbClr val="ED7C00"/>
                </a:solidFill>
                <a:latin typeface="Arial Rounded MT Bold" panose="020F0704030504030204" pitchFamily="34" charset="0"/>
                <a:cs typeface="Arial" panose="020B0604020202020204" pitchFamily="34" charset="0"/>
              </a:rPr>
              <a:t/>
            </a:r>
            <a:br>
              <a:rPr lang="en-GB" altLang="en-US" sz="4000" kern="0" dirty="0">
                <a:solidFill>
                  <a:srgbClr val="ED7C00"/>
                </a:solidFill>
                <a:latin typeface="Arial Rounded MT Bold" panose="020F0704030504030204" pitchFamily="34" charset="0"/>
                <a:cs typeface="Arial" panose="020B0604020202020204" pitchFamily="34" charset="0"/>
              </a:rPr>
            </a:br>
            <a:endParaRPr lang="en-GB" sz="4000" dirty="0">
              <a:solidFill>
                <a:schemeClr val="tx1"/>
              </a:solidFill>
              <a:latin typeface="Arial Rounded MT Bold" panose="020F07040305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6093296"/>
            <a:ext cx="3600000" cy="576000"/>
          </a:xfrm>
          <a:prstGeom prst="rect">
            <a:avLst/>
          </a:prstGeom>
        </p:spPr>
      </p:pic>
    </p:spTree>
    <p:extLst>
      <p:ext uri="{BB962C8B-B14F-4D97-AF65-F5344CB8AC3E}">
        <p14:creationId xmlns:p14="http://schemas.microsoft.com/office/powerpoint/2010/main" val="254822437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latin typeface="Arial Rounded MT Bold" panose="020F0704030504030204" pitchFamily="34" charset="0"/>
              </a:rPr>
              <a:t>Outline</a:t>
            </a:r>
            <a:endParaRPr lang="en-GB" dirty="0">
              <a:latin typeface="Arial Rounded MT Bold" panose="020F0704030504030204" pitchFamily="34" charset="0"/>
            </a:endParaRPr>
          </a:p>
        </p:txBody>
      </p:sp>
      <p:sp>
        <p:nvSpPr>
          <p:cNvPr id="3" name="Content Placeholder 2"/>
          <p:cNvSpPr>
            <a:spLocks noGrp="1"/>
          </p:cNvSpPr>
          <p:nvPr>
            <p:ph idx="1"/>
          </p:nvPr>
        </p:nvSpPr>
        <p:spPr>
          <a:xfrm>
            <a:off x="457200" y="1916832"/>
            <a:ext cx="8229600" cy="4525963"/>
          </a:xfrm>
        </p:spPr>
        <p:txBody>
          <a:bodyPr/>
          <a:lstStyle/>
          <a:p>
            <a:r>
              <a:rPr lang="en-GB" dirty="0" err="1" smtClean="0">
                <a:latin typeface="Arial Rounded MT Bold" panose="020F0704030504030204" pitchFamily="34" charset="0"/>
              </a:rPr>
              <a:t>RSpace</a:t>
            </a:r>
            <a:endParaRPr lang="en-GB" dirty="0" smtClean="0">
              <a:latin typeface="Arial Rounded MT Bold" panose="020F0704030504030204" pitchFamily="34" charset="0"/>
            </a:endParaRPr>
          </a:p>
          <a:p>
            <a:endParaRPr lang="en-GB" sz="1000" dirty="0" smtClean="0">
              <a:latin typeface="Arial Rounded MT Bold" panose="020F0704030504030204" pitchFamily="34" charset="0"/>
            </a:endParaRPr>
          </a:p>
          <a:p>
            <a:r>
              <a:rPr lang="en-GB" dirty="0" smtClean="0">
                <a:latin typeface="Arial Rounded MT Bold" panose="020F0704030504030204" pitchFamily="34" charset="0"/>
              </a:rPr>
              <a:t>Development and integration with University of Edinburgh RDM services</a:t>
            </a:r>
          </a:p>
          <a:p>
            <a:endParaRPr lang="en-GB" sz="1000" dirty="0" smtClean="0">
              <a:latin typeface="Arial Rounded MT Bold" panose="020F0704030504030204" pitchFamily="34" charset="0"/>
            </a:endParaRPr>
          </a:p>
          <a:p>
            <a:r>
              <a:rPr lang="en-GB" dirty="0" smtClean="0">
                <a:latin typeface="Arial Rounded MT Bold" panose="020F0704030504030204" pitchFamily="34" charset="0"/>
              </a:rPr>
              <a:t>Observations on current use of ELNs</a:t>
            </a:r>
          </a:p>
          <a:p>
            <a:pPr marL="0" indent="0">
              <a:buNone/>
            </a:pPr>
            <a:r>
              <a:rPr lang="en-GB" sz="2000" dirty="0" smtClean="0">
                <a:latin typeface="Arial Rounded MT Bold" panose="020F0704030504030204" pitchFamily="34" charset="0"/>
              </a:rPr>
              <a:t>(gathered from informal emails and conversations with School computing officers and IT Consultants)</a:t>
            </a:r>
          </a:p>
          <a:p>
            <a:endParaRPr lang="en-GB" dirty="0" smtClean="0">
              <a:latin typeface="Arial Rounded MT Bold" panose="020F0704030504030204" pitchFamily="34" charset="0"/>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6177505"/>
            <a:ext cx="3068692" cy="4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8238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39742"/>
            <a:ext cx="7714211" cy="4832092"/>
          </a:xfrm>
          <a:prstGeom prst="rect">
            <a:avLst/>
          </a:prstGeom>
        </p:spPr>
        <p:txBody>
          <a:bodyPr wrap="square">
            <a:spAutoFit/>
          </a:bodyPr>
          <a:lstStyle/>
          <a:p>
            <a:r>
              <a:rPr lang="en-GB" sz="2400" dirty="0" err="1" smtClean="0">
                <a:solidFill>
                  <a:schemeClr val="tx2"/>
                </a:solidFill>
                <a:latin typeface="Arial Rounded MT Bold" panose="020F0704030504030204" pitchFamily="34" charset="0"/>
              </a:rPr>
              <a:t>RSpace</a:t>
            </a:r>
            <a:r>
              <a:rPr lang="en-GB" sz="2400" dirty="0" smtClean="0">
                <a:solidFill>
                  <a:schemeClr val="tx2"/>
                </a:solidFill>
                <a:latin typeface="Arial Rounded MT Bold" panose="020F0704030504030204" pitchFamily="34" charset="0"/>
              </a:rPr>
              <a:t> ELN (a Lab-Ally product)  </a:t>
            </a:r>
            <a:r>
              <a:rPr lang="en-GB" sz="2400" dirty="0">
                <a:solidFill>
                  <a:schemeClr val="tx2"/>
                </a:solidFill>
                <a:latin typeface="Arial Rounded MT Bold" panose="020F0704030504030204" pitchFamily="34" charset="0"/>
              </a:rPr>
              <a:t>is </a:t>
            </a:r>
            <a:r>
              <a:rPr lang="en-GB" sz="2400" dirty="0" smtClean="0">
                <a:solidFill>
                  <a:schemeClr val="tx2"/>
                </a:solidFill>
                <a:latin typeface="Arial Rounded MT Bold" panose="020F0704030504030204" pitchFamily="34" charset="0"/>
              </a:rPr>
              <a:t>a secure </a:t>
            </a:r>
            <a:r>
              <a:rPr lang="en-GB" sz="2400" dirty="0">
                <a:solidFill>
                  <a:schemeClr val="tx2"/>
                </a:solidFill>
                <a:latin typeface="Arial Rounded MT Bold" panose="020F0704030504030204" pitchFamily="34" charset="0"/>
              </a:rPr>
              <a:t>enterprise grade Electronic Lab Notebook (ELN) - </a:t>
            </a:r>
            <a:r>
              <a:rPr lang="en-GB" sz="2400" dirty="0">
                <a:solidFill>
                  <a:schemeClr val="tx2"/>
                </a:solidFill>
                <a:latin typeface="Arial Rounded MT Bold" panose="020F0704030504030204" pitchFamily="34" charset="0"/>
                <a:hlinkClick r:id="rId2"/>
              </a:rPr>
              <a:t>http://lab-ally.com/products/rspace-eln</a:t>
            </a:r>
            <a:r>
              <a:rPr lang="en-GB" sz="2400" dirty="0" smtClean="0">
                <a:solidFill>
                  <a:schemeClr val="tx2"/>
                </a:solidFill>
                <a:latin typeface="Arial Rounded MT Bold" panose="020F0704030504030204" pitchFamily="34" charset="0"/>
                <a:hlinkClick r:id="rId2"/>
              </a:rPr>
              <a:t>/</a:t>
            </a:r>
            <a:r>
              <a:rPr lang="en-GB" sz="2400" dirty="0" smtClean="0">
                <a:solidFill>
                  <a:schemeClr val="tx2"/>
                </a:solidFill>
                <a:latin typeface="Arial Rounded MT Bold" panose="020F0704030504030204" pitchFamily="34" charset="0"/>
              </a:rPr>
              <a:t> </a:t>
            </a:r>
          </a:p>
          <a:p>
            <a:endParaRPr lang="en-GB" sz="2000" dirty="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Late 2013: Discussions began to integrate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into University of Edinburgh RDM Services.</a:t>
            </a:r>
          </a:p>
          <a:p>
            <a:endParaRPr lang="en-GB" sz="2000" dirty="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Early–mid 2014:  Work started to:</a:t>
            </a:r>
          </a:p>
          <a:p>
            <a:endParaRPr lang="en-GB" sz="2000"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Develop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back-end to integrate with three University of Edinburgh RDM Services: </a:t>
            </a:r>
            <a:r>
              <a:rPr lang="en-GB" sz="2000" dirty="0" err="1" smtClean="0">
                <a:solidFill>
                  <a:schemeClr val="tx2"/>
                </a:solidFill>
                <a:latin typeface="Arial Rounded MT Bold" panose="020F0704030504030204" pitchFamily="34" charset="0"/>
              </a:rPr>
              <a:t>DataStore</a:t>
            </a:r>
            <a:r>
              <a:rPr lang="en-GB" sz="2000" dirty="0" smtClean="0">
                <a:solidFill>
                  <a:schemeClr val="tx2"/>
                </a:solidFill>
                <a:latin typeface="Arial Rounded MT Bold" panose="020F0704030504030204" pitchFamily="34" charset="0"/>
              </a:rPr>
              <a:t>, </a:t>
            </a:r>
            <a:r>
              <a:rPr lang="en-GB" sz="2000" dirty="0" err="1" smtClean="0">
                <a:solidFill>
                  <a:schemeClr val="tx2"/>
                </a:solidFill>
                <a:latin typeface="Arial Rounded MT Bold" panose="020F0704030504030204" pitchFamily="34" charset="0"/>
              </a:rPr>
              <a:t>DataShare</a:t>
            </a:r>
            <a:r>
              <a:rPr lang="en-GB" sz="2000" dirty="0" smtClean="0">
                <a:solidFill>
                  <a:schemeClr val="tx2"/>
                </a:solidFill>
                <a:latin typeface="Arial Rounded MT Bold" panose="020F0704030504030204" pitchFamily="34" charset="0"/>
              </a:rPr>
              <a:t>, (and Data Vault)</a:t>
            </a:r>
          </a:p>
          <a:p>
            <a:pPr marL="285750" indent="-285750">
              <a:buFont typeface="Arial" panose="020B0604020202020204" pitchFamily="34" charset="0"/>
              <a:buChar char="•"/>
            </a:pPr>
            <a:endParaRPr lang="en-GB" sz="2000"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Scalable for similar integrations at other large research institutions</a:t>
            </a:r>
          </a:p>
          <a:p>
            <a:endParaRPr lang="en-GB" dirty="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60648"/>
            <a:ext cx="2708652" cy="8587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43058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897091" cy="5386090"/>
          </a:xfrm>
          <a:prstGeom prst="rect">
            <a:avLst/>
          </a:prstGeom>
          <a:noFill/>
        </p:spPr>
        <p:txBody>
          <a:bodyPr wrap="square" rtlCol="0">
            <a:spAutoFit/>
          </a:bodyPr>
          <a:lstStyle/>
          <a:p>
            <a:r>
              <a:rPr lang="en-GB" sz="2400" dirty="0" smtClean="0">
                <a:solidFill>
                  <a:schemeClr val="tx2"/>
                </a:solidFill>
                <a:latin typeface="Arial Rounded MT Bold" panose="020F0704030504030204" pitchFamily="34" charset="0"/>
              </a:rPr>
              <a:t>To provide the platform for integration with </a:t>
            </a:r>
            <a:r>
              <a:rPr lang="en-GB" sz="2400" dirty="0" err="1" smtClean="0">
                <a:solidFill>
                  <a:schemeClr val="tx2"/>
                </a:solidFill>
                <a:latin typeface="Arial Rounded MT Bold" panose="020F0704030504030204" pitchFamily="34" charset="0"/>
              </a:rPr>
              <a:t>DataShare</a:t>
            </a:r>
            <a:r>
              <a:rPr lang="en-GB" sz="2400" dirty="0" smtClean="0">
                <a:solidFill>
                  <a:schemeClr val="tx2"/>
                </a:solidFill>
                <a:latin typeface="Arial Rounded MT Bold" panose="020F0704030504030204" pitchFamily="34" charset="0"/>
              </a:rPr>
              <a:t> (and planned integration with Data Vault): </a:t>
            </a:r>
          </a:p>
          <a:p>
            <a:endParaRPr lang="en-GB" sz="2000" dirty="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A </a:t>
            </a:r>
            <a:r>
              <a:rPr lang="en-GB" sz="2000" dirty="0">
                <a:solidFill>
                  <a:schemeClr val="tx2"/>
                </a:solidFill>
                <a:latin typeface="Arial Rounded MT Bold" panose="020F0704030504030204" pitchFamily="34" charset="0"/>
              </a:rPr>
              <a:t>configurable export-to-XML capability was developed in </a:t>
            </a:r>
            <a:r>
              <a:rPr lang="en-GB" sz="2000" dirty="0" err="1">
                <a:solidFill>
                  <a:schemeClr val="tx2"/>
                </a:solidFill>
                <a:latin typeface="Arial Rounded MT Bold" panose="020F0704030504030204" pitchFamily="34" charset="0"/>
              </a:rPr>
              <a:t>RSpace</a:t>
            </a:r>
            <a:r>
              <a:rPr lang="en-GB" sz="2000" dirty="0">
                <a:solidFill>
                  <a:schemeClr val="tx2"/>
                </a:solidFill>
                <a:latin typeface="Arial Rounded MT Bold" panose="020F0704030504030204" pitchFamily="34" charset="0"/>
              </a:rPr>
              <a:t> to enable </a:t>
            </a:r>
            <a:r>
              <a:rPr lang="en-GB" sz="2000" dirty="0" smtClean="0">
                <a:solidFill>
                  <a:schemeClr val="tx2"/>
                </a:solidFill>
                <a:latin typeface="Arial Rounded MT Bold" panose="020F0704030504030204" pitchFamily="34" charset="0"/>
              </a:rPr>
              <a:t>exportation </a:t>
            </a:r>
            <a:r>
              <a:rPr lang="en-GB" sz="2000" dirty="0">
                <a:solidFill>
                  <a:schemeClr val="tx2"/>
                </a:solidFill>
                <a:latin typeface="Arial Rounded MT Bold" panose="020F0704030504030204" pitchFamily="34" charset="0"/>
              </a:rPr>
              <a:t>of digital objects at both lab level and the individual researcher.</a:t>
            </a:r>
          </a:p>
          <a:p>
            <a:endParaRPr lang="en-GB" sz="2000" dirty="0" smtClean="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Preparatory work was carried out to integrate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with </a:t>
            </a:r>
            <a:r>
              <a:rPr lang="en-GB" sz="2000" dirty="0" err="1" smtClean="0">
                <a:solidFill>
                  <a:schemeClr val="tx2"/>
                </a:solidFill>
                <a:latin typeface="Arial Rounded MT Bold" panose="020F0704030504030204" pitchFamily="34" charset="0"/>
              </a:rPr>
              <a:t>UoE</a:t>
            </a:r>
            <a:r>
              <a:rPr lang="en-GB" sz="2000" dirty="0" smtClean="0">
                <a:solidFill>
                  <a:schemeClr val="tx2"/>
                </a:solidFill>
                <a:latin typeface="Arial Rounded MT Bold" panose="020F0704030504030204" pitchFamily="34" charset="0"/>
              </a:rPr>
              <a:t> authentication and authorisation service EASE</a:t>
            </a:r>
          </a:p>
          <a:p>
            <a:endParaRPr lang="en-GB" sz="2000" dirty="0">
              <a:solidFill>
                <a:schemeClr val="tx2"/>
              </a:solidFill>
              <a:latin typeface="Arial Rounded MT Bold" panose="020F0704030504030204" pitchFamily="34" charset="0"/>
            </a:endParaRPr>
          </a:p>
          <a:p>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developers worked with </a:t>
            </a:r>
            <a:r>
              <a:rPr lang="en-GB" sz="2000" dirty="0" err="1" smtClean="0">
                <a:solidFill>
                  <a:schemeClr val="tx2"/>
                </a:solidFill>
                <a:latin typeface="Arial Rounded MT Bold" panose="020F0704030504030204" pitchFamily="34" charset="0"/>
              </a:rPr>
              <a:t>DataShare</a:t>
            </a:r>
            <a:r>
              <a:rPr lang="en-GB" sz="2000" dirty="0" smtClean="0">
                <a:solidFill>
                  <a:schemeClr val="tx2"/>
                </a:solidFill>
                <a:latin typeface="Arial Rounded MT Bold" panose="020F0704030504030204" pitchFamily="34" charset="0"/>
              </a:rPr>
              <a:t> </a:t>
            </a:r>
            <a:r>
              <a:rPr lang="en-GB" sz="2000" dirty="0">
                <a:solidFill>
                  <a:schemeClr val="tx2"/>
                </a:solidFill>
                <a:latin typeface="Arial Rounded MT Bold" panose="020F0704030504030204" pitchFamily="34" charset="0"/>
              </a:rPr>
              <a:t>to develop </a:t>
            </a:r>
            <a:r>
              <a:rPr lang="en-GB" sz="2000" dirty="0" err="1">
                <a:solidFill>
                  <a:schemeClr val="tx2"/>
                </a:solidFill>
                <a:latin typeface="Arial Rounded MT Bold" panose="020F0704030504030204" pitchFamily="34" charset="0"/>
              </a:rPr>
              <a:t>DataShare’s</a:t>
            </a:r>
            <a:r>
              <a:rPr lang="en-GB" sz="2000" dirty="0">
                <a:solidFill>
                  <a:schemeClr val="tx2"/>
                </a:solidFill>
                <a:latin typeface="Arial Rounded MT Bold" panose="020F0704030504030204" pitchFamily="34" charset="0"/>
              </a:rPr>
              <a:t> SWORD API </a:t>
            </a:r>
            <a:r>
              <a:rPr lang="en-GB" sz="2000" dirty="0" smtClean="0">
                <a:solidFill>
                  <a:schemeClr val="tx2"/>
                </a:solidFill>
                <a:latin typeface="Arial Rounded MT Bold" panose="020F0704030504030204" pitchFamily="34" charset="0"/>
              </a:rPr>
              <a:t>to allow Edinburgh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users to deposit data (</a:t>
            </a:r>
            <a:r>
              <a:rPr lang="en-GB" sz="2000" dirty="0">
                <a:solidFill>
                  <a:schemeClr val="tx2"/>
                </a:solidFill>
                <a:latin typeface="Arial Rounded MT Bold" panose="020F0704030504030204" pitchFamily="34" charset="0"/>
              </a:rPr>
              <a:t>XML zip files </a:t>
            </a:r>
            <a:r>
              <a:rPr lang="en-GB" sz="2000" dirty="0" smtClean="0">
                <a:solidFill>
                  <a:schemeClr val="tx2"/>
                </a:solidFill>
                <a:latin typeface="Arial Rounded MT Bold" panose="020F0704030504030204" pitchFamily="34" charset="0"/>
              </a:rPr>
              <a:t>) directly into </a:t>
            </a:r>
            <a:r>
              <a:rPr lang="en-GB" sz="2000" dirty="0" err="1" smtClean="0">
                <a:solidFill>
                  <a:schemeClr val="tx2"/>
                </a:solidFill>
                <a:latin typeface="Arial Rounded MT Bold" panose="020F0704030504030204" pitchFamily="34" charset="0"/>
              </a:rPr>
              <a:t>DataShare</a:t>
            </a:r>
            <a:r>
              <a:rPr lang="en-GB" sz="2000" dirty="0" smtClean="0">
                <a:solidFill>
                  <a:schemeClr val="tx2"/>
                </a:solidFill>
                <a:latin typeface="Arial Rounded MT Bold" panose="020F0704030504030204" pitchFamily="34" charset="0"/>
              </a:rPr>
              <a:t> via </a:t>
            </a:r>
            <a:r>
              <a:rPr lang="en-GB" sz="2000" dirty="0">
                <a:solidFill>
                  <a:schemeClr val="tx2"/>
                </a:solidFill>
                <a:latin typeface="Arial Rounded MT Bold" panose="020F0704030504030204" pitchFamily="34" charset="0"/>
              </a:rPr>
              <a:t>an easy-to-use </a:t>
            </a:r>
            <a:r>
              <a:rPr lang="en-GB" sz="2000" dirty="0" smtClean="0">
                <a:solidFill>
                  <a:schemeClr val="tx2"/>
                </a:solidFill>
                <a:latin typeface="Arial Rounded MT Bold" panose="020F0704030504030204" pitchFamily="34" charset="0"/>
              </a:rPr>
              <a:t>wizard.</a:t>
            </a:r>
          </a:p>
          <a:p>
            <a:endParaRPr lang="en-GB" sz="2000" dirty="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A similar integration is anticipated between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and Data Vault.</a:t>
            </a:r>
          </a:p>
          <a:p>
            <a:endParaRPr lang="en-GB" dirty="0"/>
          </a:p>
          <a:p>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98440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l"/>
            <a:r>
              <a:rPr lang="en-GB" cap="none" dirty="0" smtClean="0">
                <a:solidFill>
                  <a:srgbClr val="002060"/>
                </a:solidFill>
                <a:latin typeface="Arial Rounded MT Bold" panose="020F0704030504030204" pitchFamily="34" charset="0"/>
              </a:rPr>
              <a:t>Defining </a:t>
            </a:r>
            <a:r>
              <a:rPr lang="en-GB" dirty="0">
                <a:solidFill>
                  <a:srgbClr val="002060"/>
                </a:solidFill>
                <a:latin typeface="Arial Rounded MT Bold" panose="020F0704030504030204" pitchFamily="34" charset="0"/>
              </a:rPr>
              <a:t>r</a:t>
            </a:r>
            <a:r>
              <a:rPr lang="en-GB" cap="none" dirty="0" smtClean="0">
                <a:solidFill>
                  <a:srgbClr val="002060"/>
                </a:solidFill>
                <a:latin typeface="Arial Rounded MT Bold" panose="020F0704030504030204" pitchFamily="34" charset="0"/>
              </a:rPr>
              <a:t>esearch </a:t>
            </a:r>
            <a:r>
              <a:rPr lang="en-GB" dirty="0">
                <a:solidFill>
                  <a:srgbClr val="002060"/>
                </a:solidFill>
                <a:latin typeface="Arial Rounded MT Bold" panose="020F0704030504030204" pitchFamily="34" charset="0"/>
              </a:rPr>
              <a:t>d</a:t>
            </a:r>
            <a:r>
              <a:rPr lang="en-GB" cap="none" dirty="0" smtClean="0">
                <a:solidFill>
                  <a:srgbClr val="002060"/>
                </a:solidFill>
                <a:latin typeface="Arial Rounded MT Bold" panose="020F0704030504030204" pitchFamily="34" charset="0"/>
              </a:rPr>
              <a:t>ata</a:t>
            </a:r>
            <a:endParaRPr lang="en-GB" cap="none" dirty="0">
              <a:solidFill>
                <a:srgbClr val="002060"/>
              </a:solidFill>
              <a:latin typeface="Arial Rounded MT Bold" panose="020F0704030504030204" pitchFamily="34" charset="0"/>
            </a:endParaRPr>
          </a:p>
        </p:txBody>
      </p:sp>
      <p:sp>
        <p:nvSpPr>
          <p:cNvPr id="3" name="Content Placeholder 2"/>
          <p:cNvSpPr>
            <a:spLocks noGrp="1"/>
          </p:cNvSpPr>
          <p:nvPr>
            <p:ph sz="quarter" idx="1"/>
          </p:nvPr>
        </p:nvSpPr>
        <p:spPr>
          <a:xfrm>
            <a:off x="467544" y="1484784"/>
            <a:ext cx="8229600" cy="4525963"/>
          </a:xfrm>
        </p:spPr>
        <p:txBody>
          <a:bodyPr>
            <a:normAutofit/>
          </a:bodyPr>
          <a:lstStyle/>
          <a:p>
            <a:pPr>
              <a:spcBef>
                <a:spcPts val="0"/>
              </a:spcBef>
            </a:pPr>
            <a:r>
              <a:rPr lang="en-GB" sz="2400" dirty="0">
                <a:solidFill>
                  <a:srgbClr val="002060"/>
                </a:solidFill>
                <a:latin typeface="Arial Rounded MT Bold" panose="020F0704030504030204" pitchFamily="34" charset="0"/>
              </a:rPr>
              <a:t>Research data are collected, observed or created, for the purposes of analysis to produce and </a:t>
            </a:r>
            <a:r>
              <a:rPr lang="en-GB" sz="2400" dirty="0">
                <a:solidFill>
                  <a:srgbClr val="C00000"/>
                </a:solidFill>
                <a:latin typeface="Arial Rounded MT Bold" panose="020F0704030504030204" pitchFamily="34" charset="0"/>
              </a:rPr>
              <a:t>validate</a:t>
            </a:r>
            <a:r>
              <a:rPr lang="en-GB" sz="2400" dirty="0">
                <a:solidFill>
                  <a:srgbClr val="002060"/>
                </a:solidFill>
                <a:latin typeface="Arial Rounded MT Bold" panose="020F0704030504030204" pitchFamily="34" charset="0"/>
              </a:rPr>
              <a:t> original research results.</a:t>
            </a:r>
          </a:p>
          <a:p>
            <a:pPr>
              <a:spcBef>
                <a:spcPts val="0"/>
              </a:spcBef>
            </a:pPr>
            <a:endParaRPr lang="en-GB" sz="1800" dirty="0">
              <a:solidFill>
                <a:srgbClr val="002060"/>
              </a:solidFill>
              <a:latin typeface="Arial Rounded MT Bold" panose="020F0704030504030204" pitchFamily="34" charset="0"/>
            </a:endParaRPr>
          </a:p>
          <a:p>
            <a:pPr>
              <a:spcBef>
                <a:spcPts val="0"/>
              </a:spcBef>
            </a:pPr>
            <a:endParaRPr lang="en-GB" sz="800" dirty="0">
              <a:solidFill>
                <a:srgbClr val="002060"/>
              </a:solidFill>
              <a:latin typeface="Arial Rounded MT Bold" panose="020F0704030504030204" pitchFamily="34" charset="0"/>
            </a:endParaRPr>
          </a:p>
          <a:p>
            <a:pPr>
              <a:spcBef>
                <a:spcPts val="0"/>
              </a:spcBef>
              <a:buClr>
                <a:srgbClr val="8FB08C">
                  <a:lumMod val="75000"/>
                </a:srgbClr>
              </a:buClr>
            </a:pPr>
            <a:r>
              <a:rPr lang="en-GB" sz="2400" dirty="0">
                <a:solidFill>
                  <a:srgbClr val="002060"/>
                </a:solidFill>
                <a:latin typeface="Arial Rounded MT Bold" panose="020F0704030504030204" pitchFamily="34" charset="0"/>
              </a:rPr>
              <a:t>Data can also be created by researchers for one purpose and used by another set of researchers at a later date for a completely different research agenda.</a:t>
            </a:r>
          </a:p>
          <a:p>
            <a:pPr marL="0" lvl="0" indent="0">
              <a:buClr>
                <a:srgbClr val="8FB08C">
                  <a:lumMod val="75000"/>
                </a:srgbClr>
              </a:buClr>
              <a:buNone/>
            </a:pPr>
            <a:endParaRPr lang="en-GB" sz="1800" dirty="0">
              <a:solidFill>
                <a:srgbClr val="002060"/>
              </a:solidFill>
              <a:latin typeface="Arial Rounded MT Bold" panose="020F0704030504030204" pitchFamily="34" charset="0"/>
            </a:endParaRPr>
          </a:p>
          <a:p>
            <a:pPr>
              <a:spcBef>
                <a:spcPts val="600"/>
              </a:spcBef>
              <a:spcAft>
                <a:spcPts val="600"/>
              </a:spcAft>
            </a:pPr>
            <a:r>
              <a:rPr lang="en-GB" sz="2400" dirty="0">
                <a:solidFill>
                  <a:srgbClr val="002060"/>
                </a:solidFill>
                <a:latin typeface="Arial Rounded MT Bold" panose="020F0704030504030204" pitchFamily="34" charset="0"/>
              </a:rPr>
              <a:t>Digital data can be: </a:t>
            </a:r>
          </a:p>
          <a:p>
            <a:pPr lvl="1">
              <a:spcBef>
                <a:spcPts val="600"/>
              </a:spcBef>
              <a:spcAft>
                <a:spcPts val="600"/>
              </a:spcAft>
              <a:buClr>
                <a:srgbClr val="466044"/>
              </a:buClr>
              <a:buFont typeface="Wingdings" panose="05000000000000000000" pitchFamily="2" charset="2"/>
              <a:buChar char="§"/>
            </a:pPr>
            <a:r>
              <a:rPr lang="en-GB" sz="2200" dirty="0">
                <a:solidFill>
                  <a:srgbClr val="002060"/>
                </a:solidFill>
                <a:latin typeface="Arial Rounded MT Bold" panose="020F0704030504030204" pitchFamily="34" charset="0"/>
              </a:rPr>
              <a:t>created in a digital form ('born digital')</a:t>
            </a:r>
          </a:p>
          <a:p>
            <a:pPr lvl="1">
              <a:spcBef>
                <a:spcPts val="600"/>
              </a:spcBef>
              <a:spcAft>
                <a:spcPts val="600"/>
              </a:spcAft>
              <a:buClr>
                <a:srgbClr val="466044"/>
              </a:buClr>
              <a:buFont typeface="Wingdings" panose="05000000000000000000" pitchFamily="2" charset="2"/>
              <a:buChar char="§"/>
            </a:pPr>
            <a:r>
              <a:rPr lang="en-GB" sz="2200" dirty="0">
                <a:solidFill>
                  <a:srgbClr val="002060"/>
                </a:solidFill>
                <a:latin typeface="Arial Rounded MT Bold" panose="020F0704030504030204" pitchFamily="34" charset="0"/>
              </a:rPr>
              <a:t>converted to a digital form (digitised)</a:t>
            </a:r>
            <a:endParaRPr lang="en-US" sz="2200" dirty="0">
              <a:solidFill>
                <a:srgbClr val="002060"/>
              </a:solidFill>
              <a:latin typeface="Arial Rounded MT Bold" panose="020F0704030504030204" pitchFamily="34" charset="0"/>
            </a:endParaRP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869" y="6165304"/>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927465"/>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2" y="1379913"/>
            <a:ext cx="7631083" cy="3600986"/>
          </a:xfrm>
          <a:prstGeom prst="rect">
            <a:avLst/>
          </a:prstGeom>
          <a:noFill/>
        </p:spPr>
        <p:txBody>
          <a:bodyPr wrap="square" rtlCol="0">
            <a:spAutoFit/>
          </a:bodyPr>
          <a:lstStyle/>
          <a:p>
            <a:r>
              <a:rPr lang="en-GB" sz="2000" dirty="0" smtClean="0">
                <a:solidFill>
                  <a:schemeClr val="tx2"/>
                </a:solidFill>
                <a:latin typeface="Arial Rounded MT Bold" panose="020F0704030504030204" pitchFamily="34" charset="0"/>
              </a:rPr>
              <a:t>After </a:t>
            </a:r>
            <a:r>
              <a:rPr lang="en-GB" sz="2000" dirty="0" err="1" smtClean="0">
                <a:solidFill>
                  <a:schemeClr val="tx2"/>
                </a:solidFill>
                <a:latin typeface="Arial Rounded MT Bold" panose="020F0704030504030204" pitchFamily="34" charset="0"/>
              </a:rPr>
              <a:t>DataShare</a:t>
            </a:r>
            <a:r>
              <a:rPr lang="en-GB" sz="2000" dirty="0" smtClean="0">
                <a:solidFill>
                  <a:schemeClr val="tx2"/>
                </a:solidFill>
                <a:latin typeface="Arial Rounded MT Bold" panose="020F0704030504030204" pitchFamily="34" charset="0"/>
              </a:rPr>
              <a:t> integration was complete,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worked with </a:t>
            </a:r>
            <a:r>
              <a:rPr lang="en-GB" sz="2000" dirty="0" err="1" smtClean="0">
                <a:solidFill>
                  <a:schemeClr val="tx2"/>
                </a:solidFill>
                <a:latin typeface="Arial Rounded MT Bold" panose="020F0704030504030204" pitchFamily="34" charset="0"/>
              </a:rPr>
              <a:t>UoE</a:t>
            </a:r>
            <a:r>
              <a:rPr lang="en-GB" sz="2000" dirty="0" smtClean="0">
                <a:solidFill>
                  <a:schemeClr val="tx2"/>
                </a:solidFill>
                <a:latin typeface="Arial Rounded MT Bold" panose="020F0704030504030204" pitchFamily="34" charset="0"/>
              </a:rPr>
              <a:t> IT Infrastructure to integrate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and </a:t>
            </a:r>
            <a:r>
              <a:rPr lang="en-GB" sz="2000" dirty="0" err="1" smtClean="0">
                <a:solidFill>
                  <a:schemeClr val="tx2"/>
                </a:solidFill>
                <a:latin typeface="Arial Rounded MT Bold" panose="020F0704030504030204" pitchFamily="34" charset="0"/>
              </a:rPr>
              <a:t>DataStore</a:t>
            </a:r>
            <a:r>
              <a:rPr lang="en-GB" sz="2000" dirty="0" smtClean="0">
                <a:solidFill>
                  <a:schemeClr val="tx2"/>
                </a:solidFill>
                <a:latin typeface="Arial Rounded MT Bold" panose="020F0704030504030204" pitchFamily="34" charset="0"/>
              </a:rPr>
              <a:t>, the active data infrastructure</a:t>
            </a:r>
          </a:p>
          <a:p>
            <a:endParaRPr lang="en-GB" sz="2400" dirty="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This enables researchers to access files in </a:t>
            </a:r>
            <a:r>
              <a:rPr lang="en-GB" sz="2000" dirty="0" err="1" smtClean="0">
                <a:solidFill>
                  <a:schemeClr val="tx2"/>
                </a:solidFill>
                <a:latin typeface="Arial Rounded MT Bold" panose="020F0704030504030204" pitchFamily="34" charset="0"/>
              </a:rPr>
              <a:t>DataStore</a:t>
            </a:r>
            <a:r>
              <a:rPr lang="en-GB" sz="2000" dirty="0" smtClean="0">
                <a:solidFill>
                  <a:schemeClr val="tx2"/>
                </a:solidFill>
                <a:latin typeface="Arial Rounded MT Bold" panose="020F0704030504030204" pitchFamily="34" charset="0"/>
              </a:rPr>
              <a:t> by designating folders they have access to within the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environment  to facilitate sharing</a:t>
            </a:r>
          </a:p>
          <a:p>
            <a:endParaRPr lang="en-GB" sz="2400" dirty="0">
              <a:solidFill>
                <a:schemeClr val="tx2"/>
              </a:solidFill>
              <a:latin typeface="Arial Rounded MT Bold" panose="020F0704030504030204" pitchFamily="34" charset="0"/>
            </a:endParaRPr>
          </a:p>
          <a:p>
            <a:r>
              <a:rPr lang="en-GB" sz="2000" dirty="0" smtClean="0">
                <a:solidFill>
                  <a:schemeClr val="tx2"/>
                </a:solidFill>
                <a:latin typeface="Arial Rounded MT Bold" panose="020F0704030504030204" pitchFamily="34" charset="0"/>
              </a:rPr>
              <a:t>An initial trial of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was rolled out to ten labs in November 2014 with two labs in Schools of Biological Sciences (</a:t>
            </a:r>
            <a:r>
              <a:rPr lang="en-GB" sz="2000" dirty="0" err="1" smtClean="0">
                <a:solidFill>
                  <a:schemeClr val="tx2"/>
                </a:solidFill>
                <a:latin typeface="Arial Rounded MT Bold" panose="020F0704030504030204" pitchFamily="34" charset="0"/>
              </a:rPr>
              <a:t>Prof.</a:t>
            </a:r>
            <a:r>
              <a:rPr lang="en-GB" sz="2000" dirty="0" smtClean="0">
                <a:solidFill>
                  <a:schemeClr val="tx2"/>
                </a:solidFill>
                <a:latin typeface="Arial Rounded MT Bold" panose="020F0704030504030204" pitchFamily="34" charset="0"/>
              </a:rPr>
              <a:t> Judi Allen) &amp; School of Biomedical Sciences (</a:t>
            </a:r>
            <a:r>
              <a:rPr lang="en-GB" sz="2000" dirty="0" err="1" smtClean="0">
                <a:solidFill>
                  <a:schemeClr val="tx2"/>
                </a:solidFill>
                <a:latin typeface="Arial Rounded MT Bold" panose="020F0704030504030204" pitchFamily="34" charset="0"/>
              </a:rPr>
              <a:t>Prof.</a:t>
            </a:r>
            <a:r>
              <a:rPr lang="en-GB" sz="2000" dirty="0" smtClean="0">
                <a:solidFill>
                  <a:schemeClr val="tx2"/>
                </a:solidFill>
                <a:latin typeface="Arial Rounded MT Bold" panose="020F0704030504030204" pitchFamily="34" charset="0"/>
              </a:rPr>
              <a:t> Mike </a:t>
            </a:r>
            <a:r>
              <a:rPr lang="en-GB" sz="2000" dirty="0" err="1" smtClean="0">
                <a:solidFill>
                  <a:schemeClr val="tx2"/>
                </a:solidFill>
                <a:latin typeface="Arial Rounded MT Bold" panose="020F0704030504030204" pitchFamily="34" charset="0"/>
              </a:rPr>
              <a:t>Shipston</a:t>
            </a:r>
            <a:r>
              <a:rPr lang="en-GB" sz="2000" dirty="0" smtClean="0">
                <a:solidFill>
                  <a:schemeClr val="tx2"/>
                </a:solidFill>
                <a:latin typeface="Arial Rounded MT Bold" panose="020F0704030504030204" pitchFamily="34" charset="0"/>
              </a:rPr>
              <a:t>) actively using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a:t>
            </a:r>
            <a:endParaRPr lang="en-GB" sz="2000"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85453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4000" dirty="0" err="1">
                <a:solidFill>
                  <a:schemeClr val="tx2"/>
                </a:solidFill>
                <a:latin typeface="Arial Rounded MT Bold" panose="020F0704030504030204" pitchFamily="34" charset="0"/>
              </a:rPr>
              <a:t>RSpace</a:t>
            </a:r>
            <a:r>
              <a:rPr lang="en-GB" sz="4000" dirty="0">
                <a:solidFill>
                  <a:schemeClr val="tx2"/>
                </a:solidFill>
                <a:latin typeface="Arial Rounded MT Bold" panose="020F0704030504030204" pitchFamily="34" charset="0"/>
              </a:rPr>
              <a:t> and </a:t>
            </a:r>
            <a:r>
              <a:rPr lang="en-GB" sz="4000" dirty="0" smtClean="0">
                <a:solidFill>
                  <a:schemeClr val="tx2"/>
                </a:solidFill>
                <a:latin typeface="Arial Rounded MT Bold" panose="020F0704030504030204" pitchFamily="34" charset="0"/>
              </a:rPr>
              <a:t>Edinburgh RDM</a:t>
            </a:r>
            <a:endParaRPr lang="en-GB" sz="4000" dirty="0">
              <a:solidFill>
                <a:schemeClr val="tx2"/>
              </a:solidFill>
              <a:latin typeface="Arial Rounded MT Bold" panose="020F0704030504030204" pitchFamily="34" charset="0"/>
            </a:endParaRPr>
          </a:p>
        </p:txBody>
      </p:sp>
      <p:sp>
        <p:nvSpPr>
          <p:cNvPr id="3" name="Freeform 2"/>
          <p:cNvSpPr/>
          <p:nvPr/>
        </p:nvSpPr>
        <p:spPr>
          <a:xfrm>
            <a:off x="3499975" y="3016343"/>
            <a:ext cx="1955062" cy="195526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F"/>
            </a:solidFill>
            <a:prstDash val="solid"/>
          </a:ln>
        </p:spPr>
        <p:txBody>
          <a:bodyPr vert="horz" wrap="none" lIns="81623" tIns="40811" rIns="81623" bIns="40811" anchor="ctr" anchorCtr="0" compatLnSpc="0"/>
          <a:lstStyle/>
          <a:p>
            <a:pPr algn="ctr" defTabSz="829280" hangingPunct="0">
              <a:defRPr sz="3600"/>
            </a:pPr>
            <a:r>
              <a:rPr lang="en-GB" sz="3300" dirty="0" err="1">
                <a:solidFill>
                  <a:schemeClr val="tx2"/>
                </a:solidFill>
                <a:latin typeface="Arial Rounded MT Bold" panose="020F0704030504030204" pitchFamily="34" charset="0"/>
                <a:ea typeface="Arial Unicode MS" pitchFamily="2"/>
                <a:cs typeface="Arial Unicode MS" pitchFamily="2"/>
              </a:rPr>
              <a:t>RSpace</a:t>
            </a:r>
            <a:endParaRPr lang="en-GB" sz="3300" dirty="0">
              <a:solidFill>
                <a:schemeClr val="tx2"/>
              </a:solidFill>
              <a:latin typeface="Arial Rounded MT Bold" panose="020F0704030504030204" pitchFamily="34" charset="0"/>
              <a:ea typeface="Arial Unicode MS" pitchFamily="2"/>
              <a:cs typeface="Arial Unicode MS" pitchFamily="2"/>
            </a:endParaRPr>
          </a:p>
          <a:p>
            <a:pPr algn="ctr" defTabSz="829280" hangingPunct="0">
              <a:defRPr sz="3600"/>
            </a:pPr>
            <a:r>
              <a:rPr lang="en-GB" sz="3300" dirty="0">
                <a:solidFill>
                  <a:schemeClr val="tx2"/>
                </a:solidFill>
                <a:latin typeface="Arial Rounded MT Bold" panose="020F0704030504030204" pitchFamily="34" charset="0"/>
                <a:ea typeface="Arial Unicode MS" pitchFamily="2"/>
                <a:cs typeface="Arial Unicode MS" pitchFamily="2"/>
              </a:rPr>
              <a:t>server</a:t>
            </a:r>
          </a:p>
        </p:txBody>
      </p:sp>
      <p:sp>
        <p:nvSpPr>
          <p:cNvPr id="4" name="Freeform 3"/>
          <p:cNvSpPr/>
          <p:nvPr/>
        </p:nvSpPr>
        <p:spPr>
          <a:xfrm>
            <a:off x="6317461" y="1570552"/>
            <a:ext cx="1334615" cy="115382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F"/>
            </a:solidFill>
            <a:prstDash val="solid"/>
          </a:ln>
        </p:spPr>
        <p:txBody>
          <a:bodyPr vert="horz" wrap="none" lIns="81623" tIns="40811" rIns="81623" bIns="40811" anchor="ctr" anchorCtr="0" compatLnSpc="0"/>
          <a:lstStyle/>
          <a:p>
            <a:pPr algn="ctr" defTabSz="829280" hangingPunct="0">
              <a:defRPr sz="2400"/>
            </a:pPr>
            <a:r>
              <a:rPr lang="en-GB" sz="2000" dirty="0" err="1">
                <a:solidFill>
                  <a:schemeClr val="tx2"/>
                </a:solidFill>
                <a:latin typeface="Arial Rounded MT Bold" panose="020F0704030504030204" pitchFamily="34" charset="0"/>
                <a:ea typeface="Arial Unicode MS" pitchFamily="2"/>
                <a:cs typeface="Arial Unicode MS" pitchFamily="2"/>
              </a:rPr>
              <a:t>DataShare</a:t>
            </a:r>
            <a:endParaRPr lang="en-GB" sz="2000" dirty="0">
              <a:solidFill>
                <a:schemeClr val="tx2"/>
              </a:solidFill>
              <a:latin typeface="Arial Rounded MT Bold" panose="020F0704030504030204" pitchFamily="34" charset="0"/>
              <a:ea typeface="Arial Unicode MS" pitchFamily="2"/>
              <a:cs typeface="Arial Unicode MS" pitchFamily="2"/>
            </a:endParaRPr>
          </a:p>
        </p:txBody>
      </p:sp>
      <p:sp>
        <p:nvSpPr>
          <p:cNvPr id="5" name="Freeform 4"/>
          <p:cNvSpPr/>
          <p:nvPr/>
        </p:nvSpPr>
        <p:spPr>
          <a:xfrm>
            <a:off x="1378698" y="1552263"/>
            <a:ext cx="1302286" cy="115382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F"/>
            </a:solidFill>
            <a:prstDash val="solid"/>
          </a:ln>
        </p:spPr>
        <p:txBody>
          <a:bodyPr vert="horz" wrap="none" lIns="81623" tIns="40811" rIns="81623" bIns="40811" anchor="ctr" anchorCtr="0" compatLnSpc="0"/>
          <a:lstStyle/>
          <a:p>
            <a:pPr algn="ctr" defTabSz="829280" hangingPunct="0">
              <a:defRPr sz="2400"/>
            </a:pPr>
            <a:r>
              <a:rPr lang="en-GB" sz="2000" dirty="0" err="1">
                <a:solidFill>
                  <a:schemeClr val="tx2"/>
                </a:solidFill>
                <a:latin typeface="Arial Rounded MT Bold" panose="020F0704030504030204" pitchFamily="34" charset="0"/>
                <a:ea typeface="Arial Unicode MS" pitchFamily="2"/>
                <a:cs typeface="Arial Unicode MS" pitchFamily="2"/>
              </a:rPr>
              <a:t>DataStore</a:t>
            </a:r>
            <a:endParaRPr lang="en-GB" sz="2000" dirty="0">
              <a:solidFill>
                <a:schemeClr val="tx2"/>
              </a:solidFill>
              <a:latin typeface="Arial Rounded MT Bold" panose="020F0704030504030204" pitchFamily="34" charset="0"/>
              <a:ea typeface="Arial Unicode MS" pitchFamily="2"/>
              <a:cs typeface="Arial Unicode MS" pitchFamily="2"/>
            </a:endParaRPr>
          </a:p>
        </p:txBody>
      </p:sp>
      <p:sp>
        <p:nvSpPr>
          <p:cNvPr id="6" name="Freeform 5"/>
          <p:cNvSpPr/>
          <p:nvPr/>
        </p:nvSpPr>
        <p:spPr>
          <a:xfrm>
            <a:off x="3803342" y="5536930"/>
            <a:ext cx="1348983" cy="115382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F"/>
            </a:solidFill>
            <a:prstDash val="solid"/>
          </a:ln>
        </p:spPr>
        <p:txBody>
          <a:bodyPr vert="horz" wrap="none" lIns="81623" tIns="40811" rIns="81623" bIns="40811" anchor="ctr" anchorCtr="0" compatLnSpc="0"/>
          <a:lstStyle/>
          <a:p>
            <a:pPr algn="ctr" defTabSz="829280" hangingPunct="0">
              <a:defRPr sz="2400"/>
            </a:pPr>
            <a:r>
              <a:rPr lang="en-GB" sz="2000" dirty="0" err="1">
                <a:solidFill>
                  <a:schemeClr val="tx2"/>
                </a:solidFill>
                <a:latin typeface="Arial Rounded MT Bold" panose="020F0704030504030204" pitchFamily="34" charset="0"/>
                <a:ea typeface="Arial Unicode MS" pitchFamily="2"/>
                <a:cs typeface="Arial Unicode MS" pitchFamily="2"/>
              </a:rPr>
              <a:t>DataVault</a:t>
            </a:r>
            <a:endParaRPr lang="en-GB" sz="2000" dirty="0">
              <a:solidFill>
                <a:schemeClr val="tx2"/>
              </a:solidFill>
              <a:latin typeface="Arial Rounded MT Bold" panose="020F0704030504030204" pitchFamily="34" charset="0"/>
              <a:ea typeface="Arial Unicode MS" pitchFamily="2"/>
              <a:cs typeface="Arial Unicode MS" pitchFamily="2"/>
            </a:endParaRPr>
          </a:p>
        </p:txBody>
      </p:sp>
      <p:cxnSp>
        <p:nvCxnSpPr>
          <p:cNvPr id="7" name="Elbow Connector 6"/>
          <p:cNvCxnSpPr/>
          <p:nvPr/>
        </p:nvCxnSpPr>
        <p:spPr>
          <a:xfrm flipH="1" flipV="1">
            <a:off x="2680984" y="2129012"/>
            <a:ext cx="818990" cy="1864803"/>
          </a:xfrm>
          <a:prstGeom prst="bentConnector3">
            <a:avLst/>
          </a:prstGeom>
          <a:noFill/>
          <a:ln w="0">
            <a:solidFill>
              <a:srgbClr val="3465AF"/>
            </a:solidFill>
            <a:prstDash val="solid"/>
          </a:ln>
        </p:spPr>
      </p:cxnSp>
      <p:cxnSp>
        <p:nvCxnSpPr>
          <p:cNvPr id="8" name="Elbow Connector 7"/>
          <p:cNvCxnSpPr>
            <a:stCxn id="3" idx="1"/>
            <a:endCxn id="4" idx="3"/>
          </p:cNvCxnSpPr>
          <p:nvPr/>
        </p:nvCxnSpPr>
        <p:spPr>
          <a:xfrm flipV="1">
            <a:off x="5455039" y="2147465"/>
            <a:ext cx="862423" cy="1846513"/>
          </a:xfrm>
          <a:prstGeom prst="bentConnector3">
            <a:avLst/>
          </a:prstGeom>
          <a:noFill/>
          <a:ln w="0">
            <a:solidFill>
              <a:srgbClr val="3465AF"/>
            </a:solidFill>
            <a:prstDash val="solid"/>
          </a:ln>
        </p:spPr>
      </p:cxnSp>
      <p:cxnSp>
        <p:nvCxnSpPr>
          <p:cNvPr id="9" name="Elbow Connector 8"/>
          <p:cNvCxnSpPr>
            <a:stCxn id="3" idx="2"/>
            <a:endCxn id="6" idx="0"/>
          </p:cNvCxnSpPr>
          <p:nvPr/>
        </p:nvCxnSpPr>
        <p:spPr>
          <a:xfrm rot="16200000" flipH="1">
            <a:off x="4195012" y="5254108"/>
            <a:ext cx="565320" cy="327"/>
          </a:xfrm>
          <a:prstGeom prst="bentConnector3">
            <a:avLst/>
          </a:prstGeom>
          <a:noFill/>
          <a:ln w="0">
            <a:solidFill>
              <a:srgbClr val="3465AF"/>
            </a:solidFill>
            <a:prstDash val="solid"/>
          </a:ln>
        </p:spPr>
      </p:cxnSp>
      <p:pic>
        <p:nvPicPr>
          <p:cNvPr id="10" name="Picture 9"/>
          <p:cNvPicPr>
            <a:picLocks noChangeAspect="1"/>
          </p:cNvPicPr>
          <p:nvPr/>
        </p:nvPicPr>
        <p:blipFill>
          <a:blip r:embed="rId3">
            <a:lum/>
            <a:alphaModFix/>
          </a:blip>
          <a:srcRect/>
          <a:stretch>
            <a:fillRect/>
          </a:stretch>
        </p:blipFill>
        <p:spPr>
          <a:xfrm>
            <a:off x="6228184" y="3070721"/>
            <a:ext cx="2131726" cy="2125745"/>
          </a:xfrm>
          <a:prstGeom prst="rect">
            <a:avLst/>
          </a:prstGeom>
          <a:noFill/>
          <a:ln>
            <a:noFill/>
          </a:ln>
        </p:spPr>
      </p:pic>
      <p:sp>
        <p:nvSpPr>
          <p:cNvPr id="11" name="Straight Connector 10"/>
          <p:cNvSpPr/>
          <p:nvPr/>
        </p:nvSpPr>
        <p:spPr>
          <a:xfrm>
            <a:off x="5455037" y="4338362"/>
            <a:ext cx="1005452" cy="0"/>
          </a:xfrm>
          <a:prstGeom prst="line">
            <a:avLst/>
          </a:prstGeom>
          <a:noFill/>
          <a:ln w="72000">
            <a:solidFill>
              <a:srgbClr val="000000"/>
            </a:solidFill>
            <a:custDash>
              <a:ds d="0" sp="0"/>
            </a:custDash>
            <a:headEnd type="arrow"/>
            <a:tailEnd type="arrow"/>
          </a:ln>
        </p:spPr>
        <p:txBody>
          <a:bodyPr vert="horz" wrap="none" lIns="114271" tIns="73460" rIns="114271" bIns="73460" anchor="ctr" anchorCtr="0" compatLnSpc="0"/>
          <a:lstStyle/>
          <a:p>
            <a:pPr defTabSz="829280" hangingPunct="0"/>
            <a:endParaRPr lang="en-GB">
              <a:solidFill>
                <a:prstClr val="black"/>
              </a:solidFill>
              <a:latin typeface="Arial" pitchFamily="18"/>
              <a:ea typeface="Arial Unicode MS" pitchFamily="2"/>
              <a:cs typeface="Arial Unicode MS" pitchFamily="2"/>
            </a:endParaRPr>
          </a:p>
        </p:txBody>
      </p:sp>
      <p:sp>
        <p:nvSpPr>
          <p:cNvPr id="12" name="TextBox 11"/>
          <p:cNvSpPr txBox="1"/>
          <p:nvPr/>
        </p:nvSpPr>
        <p:spPr>
          <a:xfrm>
            <a:off x="6192405" y="4971610"/>
            <a:ext cx="2203283" cy="408919"/>
          </a:xfrm>
          <a:prstGeom prst="rect">
            <a:avLst/>
          </a:prstGeom>
          <a:noFill/>
          <a:ln>
            <a:noFill/>
          </a:ln>
        </p:spPr>
        <p:txBody>
          <a:bodyPr vert="horz" wrap="none" lIns="81623" tIns="40811" rIns="81623" bIns="40811" anchorCtr="0" compatLnSpc="0">
            <a:spAutoFit/>
          </a:bodyPr>
          <a:lstStyle/>
          <a:p>
            <a:pPr algn="ctr" defTabSz="829280" hangingPunct="0">
              <a:defRPr sz="2400"/>
            </a:pPr>
            <a:r>
              <a:rPr lang="en-GB" sz="2200" dirty="0">
                <a:solidFill>
                  <a:schemeClr val="tx2"/>
                </a:solidFill>
                <a:latin typeface="Arial Rounded MT Bold" panose="020F0704030504030204" pitchFamily="34" charset="0"/>
                <a:ea typeface="Arial Unicode MS" pitchFamily="2"/>
                <a:cs typeface="Arial Unicode MS" pitchFamily="2"/>
              </a:rPr>
              <a:t>User / Browser</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177505"/>
            <a:ext cx="3068692" cy="4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256" y="6583034"/>
            <a:ext cx="2313454" cy="215444"/>
          </a:xfrm>
          <a:prstGeom prst="rect">
            <a:avLst/>
          </a:prstGeom>
          <a:noFill/>
        </p:spPr>
        <p:txBody>
          <a:bodyPr wrap="none" rtlCol="0">
            <a:spAutoFit/>
          </a:bodyPr>
          <a:lstStyle/>
          <a:p>
            <a:r>
              <a:rPr lang="en-GB" sz="800" dirty="0" smtClean="0"/>
              <a:t>Slide courtesy of Rory </a:t>
            </a:r>
            <a:r>
              <a:rPr lang="en-GB" sz="800" dirty="0" err="1" smtClean="0"/>
              <a:t>Macneill</a:t>
            </a:r>
            <a:r>
              <a:rPr lang="en-GB" sz="800" dirty="0"/>
              <a:t> </a:t>
            </a:r>
            <a:r>
              <a:rPr lang="en-GB" sz="800" dirty="0" smtClean="0"/>
              <a:t>(CEO </a:t>
            </a:r>
            <a:r>
              <a:rPr lang="en-GB" sz="800" dirty="0" err="1" smtClean="0"/>
              <a:t>RSpace</a:t>
            </a:r>
            <a:r>
              <a:rPr lang="en-GB" sz="800" dirty="0" smtClean="0"/>
              <a:t>)</a:t>
            </a:r>
            <a:endParaRPr lang="en-GB" sz="800" dirty="0"/>
          </a:p>
        </p:txBody>
      </p:sp>
    </p:spTree>
    <p:extLst>
      <p:ext uri="{BB962C8B-B14F-4D97-AF65-F5344CB8AC3E}">
        <p14:creationId xmlns:p14="http://schemas.microsoft.com/office/powerpoint/2010/main" val="192170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876" y="0"/>
            <a:ext cx="8568952" cy="1938992"/>
          </a:xfrm>
          <a:prstGeom prst="rect">
            <a:avLst/>
          </a:prstGeom>
          <a:noFill/>
        </p:spPr>
        <p:txBody>
          <a:bodyPr wrap="square" rtlCol="0">
            <a:spAutoFit/>
          </a:bodyPr>
          <a:lstStyle/>
          <a:p>
            <a:endParaRPr lang="en-GB" sz="1200" dirty="0" smtClean="0">
              <a:solidFill>
                <a:schemeClr val="tx2"/>
              </a:solidFill>
              <a:latin typeface="Arial Rounded MT Bold" panose="020F0704030504030204" pitchFamily="34" charset="0"/>
            </a:endParaRPr>
          </a:p>
          <a:p>
            <a:r>
              <a:rPr lang="en-GB" sz="3600" dirty="0" smtClean="0">
                <a:solidFill>
                  <a:schemeClr val="tx2"/>
                </a:solidFill>
                <a:latin typeface="Arial Rounded MT Bold" panose="020F0704030504030204" pitchFamily="34" charset="0"/>
              </a:rPr>
              <a:t>Observations from School Computing Officers and IS IT Consultants on current use of ELNs</a:t>
            </a:r>
            <a:endParaRPr lang="en-GB" sz="3600"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3291" y="2594187"/>
            <a:ext cx="8119957" cy="3785652"/>
          </a:xfrm>
          <a:prstGeom prst="rect">
            <a:avLst/>
          </a:prstGeom>
          <a:noFill/>
        </p:spPr>
        <p:txBody>
          <a:bodyPr wrap="square" rtlCol="0">
            <a:spAutoFit/>
          </a:bodyPr>
          <a:lstStyle/>
          <a:p>
            <a:r>
              <a:rPr lang="en-GB" sz="2400" dirty="0" smtClean="0">
                <a:solidFill>
                  <a:schemeClr val="tx2"/>
                </a:solidFill>
                <a:latin typeface="Arial Rounded MT Bold" panose="020F0704030504030204" pitchFamily="34" charset="0"/>
              </a:rPr>
              <a:t>College of Medicine and Veterinary Medicine (CMVM):</a:t>
            </a:r>
          </a:p>
          <a:p>
            <a:endParaRPr lang="en-GB" sz="16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400" dirty="0" err="1" smtClean="0">
                <a:solidFill>
                  <a:schemeClr val="tx2"/>
                </a:solidFill>
                <a:latin typeface="Arial Rounded MT Bold" panose="020F0704030504030204" pitchFamily="34" charset="0"/>
              </a:rPr>
              <a:t>Roslin</a:t>
            </a:r>
            <a:r>
              <a:rPr lang="en-GB" sz="2400" dirty="0" smtClean="0">
                <a:solidFill>
                  <a:schemeClr val="tx2"/>
                </a:solidFill>
                <a:latin typeface="Arial Rounded MT Bold" panose="020F0704030504030204" pitchFamily="34" charset="0"/>
              </a:rPr>
              <a:t> Institute: </a:t>
            </a:r>
            <a:r>
              <a:rPr lang="en-GB" dirty="0" smtClean="0">
                <a:solidFill>
                  <a:schemeClr val="tx2"/>
                </a:solidFill>
                <a:latin typeface="Arial Rounded MT Bold" panose="020F0704030504030204" pitchFamily="34" charset="0"/>
              </a:rPr>
              <a:t>“</a:t>
            </a:r>
            <a:r>
              <a:rPr lang="en-GB" dirty="0">
                <a:solidFill>
                  <a:schemeClr val="tx2"/>
                </a:solidFill>
                <a:latin typeface="Arial Rounded MT Bold" panose="020F0704030504030204" pitchFamily="34" charset="0"/>
              </a:rPr>
              <a:t>At Easter Bush we don't have anyone using </a:t>
            </a:r>
            <a:r>
              <a:rPr lang="en-GB" dirty="0" smtClean="0">
                <a:solidFill>
                  <a:schemeClr val="tx2"/>
                </a:solidFill>
                <a:latin typeface="Arial Rounded MT Bold" panose="020F0704030504030204" pitchFamily="34" charset="0"/>
              </a:rPr>
              <a:t>ELNs due to </a:t>
            </a:r>
            <a:r>
              <a:rPr lang="en-GB" dirty="0">
                <a:solidFill>
                  <a:schemeClr val="tx2"/>
                </a:solidFill>
                <a:latin typeface="Arial Rounded MT Bold" panose="020F0704030504030204" pitchFamily="34" charset="0"/>
              </a:rPr>
              <a:t>there not being a suitable solution to meet the requirements of the research component </a:t>
            </a:r>
            <a:r>
              <a:rPr lang="en-GB" dirty="0" smtClean="0">
                <a:solidFill>
                  <a:schemeClr val="tx2"/>
                </a:solidFill>
                <a:latin typeface="Arial Rounded MT Bold" panose="020F0704030504030204" pitchFamily="34" charset="0"/>
              </a:rPr>
              <a:t>……. at </a:t>
            </a:r>
            <a:r>
              <a:rPr lang="en-GB" dirty="0">
                <a:solidFill>
                  <a:schemeClr val="tx2"/>
                </a:solidFill>
                <a:latin typeface="Arial Rounded MT Bold" panose="020F0704030504030204" pitchFamily="34" charset="0"/>
              </a:rPr>
              <a:t>present they are using a scanning bureau to process manual lab books; unbind, scan, create an electronic copy and return both to the </a:t>
            </a:r>
            <a:r>
              <a:rPr lang="en-GB" dirty="0" err="1">
                <a:solidFill>
                  <a:schemeClr val="tx2"/>
                </a:solidFill>
                <a:latin typeface="Arial Rounded MT Bold" panose="020F0704030504030204" pitchFamily="34" charset="0"/>
              </a:rPr>
              <a:t>Roslin</a:t>
            </a:r>
            <a:r>
              <a:rPr lang="en-GB" dirty="0">
                <a:solidFill>
                  <a:schemeClr val="tx2"/>
                </a:solidFill>
                <a:latin typeface="Arial Rounded MT Bold" panose="020F0704030504030204" pitchFamily="34" charset="0"/>
              </a:rPr>
              <a:t> Institute</a:t>
            </a:r>
            <a:r>
              <a:rPr lang="en-GB"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endParaRPr lang="en-GB"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400" dirty="0">
                <a:solidFill>
                  <a:schemeClr val="tx2"/>
                </a:solidFill>
                <a:latin typeface="Arial Rounded MT Bold" panose="020F0704030504030204" pitchFamily="34" charset="0"/>
              </a:rPr>
              <a:t>Institute of Genetics and Molecular Medicine (IGMM</a:t>
            </a:r>
            <a:r>
              <a:rPr lang="en-GB" sz="2400" dirty="0" smtClean="0">
                <a:solidFill>
                  <a:schemeClr val="tx2"/>
                </a:solidFill>
                <a:latin typeface="Arial Rounded MT Bold" panose="020F0704030504030204" pitchFamily="34" charset="0"/>
              </a:rPr>
              <a:t>): </a:t>
            </a:r>
            <a:r>
              <a:rPr lang="en-GB" dirty="0" smtClean="0">
                <a:solidFill>
                  <a:schemeClr val="tx2"/>
                </a:solidFill>
                <a:latin typeface="Arial Rounded MT Bold" panose="020F0704030504030204" pitchFamily="34" charset="0"/>
              </a:rPr>
              <a:t>“Within </a:t>
            </a:r>
            <a:r>
              <a:rPr lang="en-GB" dirty="0">
                <a:solidFill>
                  <a:schemeClr val="tx2"/>
                </a:solidFill>
                <a:latin typeface="Arial Rounded MT Bold" panose="020F0704030504030204" pitchFamily="34" charset="0"/>
              </a:rPr>
              <a:t>IGMM, there are many Research Groups using a variety of software tools to replace or compliment their traditional paper based lab notebooks</a:t>
            </a:r>
            <a:r>
              <a:rPr lang="en-GB" dirty="0" smtClean="0">
                <a:solidFill>
                  <a:schemeClr val="tx2"/>
                </a:solidFill>
                <a:latin typeface="Arial Rounded MT Bold" panose="020F0704030504030204" pitchFamily="34" charset="0"/>
              </a:rPr>
              <a:t>.”</a:t>
            </a:r>
            <a:endParaRPr lang="en-GB"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58297848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89855"/>
            <a:ext cx="2066591" cy="461665"/>
          </a:xfrm>
          <a:prstGeom prst="rect">
            <a:avLst/>
          </a:prstGeom>
          <a:noFill/>
        </p:spPr>
        <p:txBody>
          <a:bodyPr wrap="none" rtlCol="0">
            <a:spAutoFit/>
          </a:bodyPr>
          <a:lstStyle/>
          <a:p>
            <a:r>
              <a:rPr lang="en-GB" sz="2400" dirty="0" smtClean="0">
                <a:solidFill>
                  <a:schemeClr val="tx2"/>
                </a:solidFill>
                <a:latin typeface="Arial Rounded MT Bold" panose="020F0704030504030204" pitchFamily="34" charset="0"/>
              </a:rPr>
              <a:t>IGMM cont’d</a:t>
            </a:r>
            <a:endParaRPr lang="en-GB" sz="2400" dirty="0">
              <a:solidFill>
                <a:schemeClr val="tx2"/>
              </a:solidFill>
              <a:latin typeface="Arial Rounded MT Bold" panose="020F0704030504030204" pitchFamily="34" charset="0"/>
            </a:endParaRPr>
          </a:p>
        </p:txBody>
      </p:sp>
      <p:sp>
        <p:nvSpPr>
          <p:cNvPr id="3" name="TextBox 2"/>
          <p:cNvSpPr txBox="1"/>
          <p:nvPr/>
        </p:nvSpPr>
        <p:spPr>
          <a:xfrm>
            <a:off x="323528" y="1183829"/>
            <a:ext cx="8280920"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“Microsoft’s </a:t>
            </a:r>
            <a:r>
              <a:rPr lang="en-GB" sz="2000" dirty="0">
                <a:solidFill>
                  <a:srgbClr val="FF0000"/>
                </a:solidFill>
                <a:latin typeface="Arial Rounded MT Bold" panose="020F0704030504030204" pitchFamily="34" charset="0"/>
              </a:rPr>
              <a:t>OneNote</a:t>
            </a:r>
            <a:r>
              <a:rPr lang="en-GB" sz="2000" dirty="0">
                <a:solidFill>
                  <a:schemeClr val="tx2"/>
                </a:solidFill>
                <a:latin typeface="Arial Rounded MT Bold" panose="020F0704030504030204" pitchFamily="34" charset="0"/>
              </a:rPr>
              <a:t> and </a:t>
            </a:r>
            <a:r>
              <a:rPr lang="en-GB" sz="2000" dirty="0">
                <a:solidFill>
                  <a:srgbClr val="FF0000"/>
                </a:solidFill>
                <a:latin typeface="Arial Rounded MT Bold" panose="020F0704030504030204" pitchFamily="34" charset="0"/>
              </a:rPr>
              <a:t>Evernote</a:t>
            </a:r>
            <a:r>
              <a:rPr lang="en-GB" sz="2000" dirty="0">
                <a:solidFill>
                  <a:schemeClr val="tx2"/>
                </a:solidFill>
                <a:latin typeface="Arial Rounded MT Bold" panose="020F0704030504030204" pitchFamily="34" charset="0"/>
              </a:rPr>
              <a:t> seem to be the two standard approaches </a:t>
            </a:r>
            <a:r>
              <a:rPr lang="en-GB" sz="2000" dirty="0" smtClean="0">
                <a:solidFill>
                  <a:schemeClr val="tx2"/>
                </a:solidFill>
                <a:latin typeface="Arial Rounded MT Bold" panose="020F0704030504030204" pitchFamily="34" charset="0"/>
              </a:rPr>
              <a:t>taken</a:t>
            </a:r>
            <a:r>
              <a:rPr lang="en-GB" sz="2000" dirty="0">
                <a:solidFill>
                  <a:schemeClr val="tx2"/>
                </a:solidFill>
                <a:latin typeface="Arial Rounded MT Bold" panose="020F0704030504030204" pitchFamily="34" charset="0"/>
              </a:rPr>
              <a:t> </a:t>
            </a:r>
            <a:r>
              <a:rPr lang="en-GB" sz="2000" dirty="0" smtClean="0">
                <a:solidFill>
                  <a:schemeClr val="tx2"/>
                </a:solidFill>
                <a:latin typeface="Arial Rounded MT Bold" panose="020F0704030504030204" pitchFamily="34" charset="0"/>
              </a:rPr>
              <a:t>… </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a:solidFill>
                  <a:schemeClr val="tx2"/>
                </a:solidFill>
                <a:latin typeface="Arial Rounded MT Bold" panose="020F0704030504030204" pitchFamily="34" charset="0"/>
              </a:rPr>
              <a:t>… Touch screen devices are getting easier to interact with and users are hoping to use them more with their ‘Digital Paper’ </a:t>
            </a:r>
            <a:r>
              <a:rPr lang="en-GB" sz="2000" dirty="0" smtClean="0">
                <a:solidFill>
                  <a:schemeClr val="tx2"/>
                </a:solidFill>
                <a:latin typeface="Arial Rounded MT Bold" panose="020F0704030504030204" pitchFamily="34" charset="0"/>
              </a:rPr>
              <a:t>solutions …. the </a:t>
            </a:r>
            <a:r>
              <a:rPr lang="en-GB" sz="2000" dirty="0">
                <a:solidFill>
                  <a:schemeClr val="tx2"/>
                </a:solidFill>
                <a:latin typeface="Arial Rounded MT Bold" panose="020F0704030504030204" pitchFamily="34" charset="0"/>
              </a:rPr>
              <a:t>rigidity of input seems to be the main stumbling block to practicality and uptake</a:t>
            </a:r>
            <a:r>
              <a:rPr lang="en-GB" sz="2000"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a:solidFill>
                  <a:schemeClr val="tx2"/>
                </a:solidFill>
                <a:latin typeface="Arial Rounded MT Bold" panose="020F0704030504030204" pitchFamily="34" charset="0"/>
              </a:rPr>
              <a:t>“The paper lab notebooks currently contain a lot of print-outs that have been glued onto the pages. Users are very keen to be able to automatically link Excel data extracts or JPEG images from lab equipment. Integration of laboratory equipment outputs is important</a:t>
            </a:r>
            <a:r>
              <a:rPr lang="en-GB" sz="2000"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a:solidFill>
                  <a:schemeClr val="tx2"/>
                </a:solidFill>
                <a:latin typeface="Arial Rounded MT Bold" panose="020F0704030504030204" pitchFamily="34" charset="0"/>
              </a:rPr>
              <a:t>“ …. some services use cloud based storage external to the University, whilst others use group space on University hosted file servers. There is a mix of high flexibility but also high risk </a:t>
            </a:r>
            <a:r>
              <a:rPr lang="en-GB" sz="2000" dirty="0" smtClean="0">
                <a:solidFill>
                  <a:schemeClr val="tx2"/>
                </a:solidFill>
                <a:latin typeface="Arial Rounded MT Bold" panose="020F0704030504030204" pitchFamily="34" charset="0"/>
              </a:rPr>
              <a:t>here…”</a:t>
            </a:r>
            <a:endParaRPr lang="en-GB" sz="2000" dirty="0">
              <a:solidFill>
                <a:schemeClr val="tx2"/>
              </a:solidFill>
              <a:latin typeface="Arial Rounded MT Bold" panose="020F07040305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6177505"/>
            <a:ext cx="3068692" cy="4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74358"/>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4021"/>
            <a:ext cx="8136904" cy="597086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“Some </a:t>
            </a:r>
            <a:r>
              <a:rPr lang="en-GB" sz="2000" dirty="0">
                <a:solidFill>
                  <a:schemeClr val="tx2"/>
                </a:solidFill>
                <a:latin typeface="Arial Rounded MT Bold" panose="020F0704030504030204" pitchFamily="34" charset="0"/>
              </a:rPr>
              <a:t>users </a:t>
            </a:r>
            <a:r>
              <a:rPr lang="en-GB" sz="2000" dirty="0" smtClean="0">
                <a:solidFill>
                  <a:schemeClr val="tx2"/>
                </a:solidFill>
                <a:latin typeface="Arial Rounded MT Bold" panose="020F0704030504030204" pitchFamily="34" charset="0"/>
              </a:rPr>
              <a:t>mentioned </a:t>
            </a:r>
            <a:r>
              <a:rPr lang="en-GB" sz="2000" dirty="0">
                <a:solidFill>
                  <a:schemeClr val="tx2"/>
                </a:solidFill>
                <a:latin typeface="Arial Rounded MT Bold" panose="020F0704030504030204" pitchFamily="34" charset="0"/>
              </a:rPr>
              <a:t>that they preferred to use </a:t>
            </a:r>
            <a:r>
              <a:rPr lang="en-GB" sz="2000" dirty="0" smtClean="0">
                <a:solidFill>
                  <a:srgbClr val="FF0000"/>
                </a:solidFill>
                <a:latin typeface="Arial Rounded MT Bold" panose="020F0704030504030204" pitchFamily="34" charset="0"/>
              </a:rPr>
              <a:t>Wiki-based </a:t>
            </a:r>
            <a:r>
              <a:rPr lang="en-GB" sz="2000" dirty="0">
                <a:solidFill>
                  <a:srgbClr val="FF0000"/>
                </a:solidFill>
                <a:latin typeface="Arial Rounded MT Bold" panose="020F0704030504030204" pitchFamily="34" charset="0"/>
              </a:rPr>
              <a:t>services</a:t>
            </a:r>
            <a:r>
              <a:rPr lang="en-GB" sz="2000" dirty="0">
                <a:solidFill>
                  <a:schemeClr val="tx2"/>
                </a:solidFill>
                <a:latin typeface="Arial Rounded MT Bold" panose="020F0704030504030204" pitchFamily="34" charset="0"/>
              </a:rPr>
              <a:t>. This gives them </a:t>
            </a:r>
            <a:r>
              <a:rPr lang="en-GB" sz="2000" dirty="0" smtClean="0">
                <a:solidFill>
                  <a:schemeClr val="tx2"/>
                </a:solidFill>
                <a:latin typeface="Arial Rounded MT Bold" panose="020F0704030504030204" pitchFamily="34" charset="0"/>
              </a:rPr>
              <a:t>…  the </a:t>
            </a:r>
            <a:r>
              <a:rPr lang="en-GB" sz="2000" dirty="0">
                <a:solidFill>
                  <a:schemeClr val="tx2"/>
                </a:solidFill>
                <a:latin typeface="Arial Rounded MT Bold" panose="020F0704030504030204" pitchFamily="34" charset="0"/>
              </a:rPr>
              <a:t>ability to share, but also gives them a better collaborative experience including audit trails of whom changed what and when</a:t>
            </a:r>
            <a:r>
              <a:rPr lang="en-GB" sz="2000" dirty="0" smtClean="0">
                <a:solidFill>
                  <a:schemeClr val="tx2"/>
                </a:solidFill>
                <a:latin typeface="Arial Rounded MT Bold" panose="020F0704030504030204" pitchFamily="34" charset="0"/>
              </a:rPr>
              <a:t>.” </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“The </a:t>
            </a:r>
            <a:r>
              <a:rPr lang="en-GB" sz="2000" dirty="0">
                <a:solidFill>
                  <a:schemeClr val="tx2"/>
                </a:solidFill>
                <a:latin typeface="Arial Rounded MT Bold" panose="020F0704030504030204" pitchFamily="34" charset="0"/>
              </a:rPr>
              <a:t>Wiki’s were also good at organising digital </a:t>
            </a:r>
            <a:r>
              <a:rPr lang="en-GB" sz="2000" dirty="0" smtClean="0">
                <a:solidFill>
                  <a:schemeClr val="tx2"/>
                </a:solidFill>
                <a:latin typeface="Arial Rounded MT Bold" panose="020F0704030504030204" pitchFamily="34" charset="0"/>
              </a:rPr>
              <a:t>data, accompanied by document </a:t>
            </a:r>
            <a:r>
              <a:rPr lang="en-GB" sz="2000" dirty="0">
                <a:solidFill>
                  <a:schemeClr val="tx2"/>
                </a:solidFill>
                <a:latin typeface="Arial Rounded MT Bold" panose="020F0704030504030204" pitchFamily="34" charset="0"/>
              </a:rPr>
              <a:t>libraries </a:t>
            </a:r>
            <a:r>
              <a:rPr lang="en-GB" sz="2000" dirty="0" smtClean="0">
                <a:solidFill>
                  <a:schemeClr val="tx2"/>
                </a:solidFill>
                <a:latin typeface="Arial Rounded MT Bold" panose="020F0704030504030204" pitchFamily="34" charset="0"/>
              </a:rPr>
              <a:t>to </a:t>
            </a:r>
            <a:r>
              <a:rPr lang="en-GB" sz="2000" dirty="0">
                <a:solidFill>
                  <a:schemeClr val="tx2"/>
                </a:solidFill>
                <a:latin typeface="Arial Rounded MT Bold" panose="020F0704030504030204" pitchFamily="34" charset="0"/>
              </a:rPr>
              <a:t>store associated information such as Scientific Protocols and Laboratory Procedures</a:t>
            </a:r>
            <a:r>
              <a:rPr lang="en-GB" sz="2000"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“There </a:t>
            </a:r>
            <a:r>
              <a:rPr lang="en-GB" sz="2000" dirty="0">
                <a:solidFill>
                  <a:schemeClr val="tx2"/>
                </a:solidFill>
                <a:latin typeface="Arial Rounded MT Bold" panose="020F0704030504030204" pitchFamily="34" charset="0"/>
              </a:rPr>
              <a:t>is probably a need to ensure that an electronic lab notebook system would support adherence with Good Laboratory </a:t>
            </a:r>
            <a:r>
              <a:rPr lang="en-GB" sz="2000" dirty="0" smtClean="0">
                <a:solidFill>
                  <a:schemeClr val="tx2"/>
                </a:solidFill>
                <a:latin typeface="Arial Rounded MT Bold" panose="020F0704030504030204" pitchFamily="34" charset="0"/>
              </a:rPr>
              <a:t>Practice [to help prevent research fraud]”</a:t>
            </a:r>
          </a:p>
          <a:p>
            <a:endParaRPr lang="en-GB" sz="1200" dirty="0">
              <a:solidFill>
                <a:schemeClr val="tx2"/>
              </a:solidFill>
              <a:latin typeface="Arial Rounded MT Bold" panose="020F0704030504030204" pitchFamily="34" charset="0"/>
            </a:endParaRPr>
          </a:p>
          <a:p>
            <a:r>
              <a:rPr lang="en-GB" dirty="0" smtClean="0">
                <a:solidFill>
                  <a:schemeClr val="tx2"/>
                </a:solidFill>
                <a:latin typeface="Arial Rounded MT Bold" panose="020F0704030504030204" pitchFamily="34" charset="0"/>
              </a:rPr>
              <a:t>Some tools used:</a:t>
            </a:r>
          </a:p>
          <a:p>
            <a:endParaRPr lang="en-GB" sz="800"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1600" dirty="0" err="1" smtClean="0">
                <a:solidFill>
                  <a:srgbClr val="FF0000"/>
                </a:solidFill>
                <a:latin typeface="Arial Rounded MT Bold" panose="020F0704030504030204" pitchFamily="34" charset="0"/>
              </a:rPr>
              <a:t>Knitr</a:t>
            </a:r>
            <a:r>
              <a:rPr lang="en-GB" sz="1600" dirty="0" smtClean="0">
                <a:solidFill>
                  <a:srgbClr val="FF0000"/>
                </a:solidFill>
                <a:latin typeface="Arial Rounded MT Bold" panose="020F0704030504030204" pitchFamily="34" charset="0"/>
              </a:rPr>
              <a:t> </a:t>
            </a:r>
            <a:r>
              <a:rPr lang="en-GB" sz="1600" dirty="0" smtClean="0">
                <a:solidFill>
                  <a:schemeClr val="tx2"/>
                </a:solidFill>
                <a:latin typeface="Arial Rounded MT Bold" panose="020F0704030504030204" pitchFamily="34" charset="0"/>
              </a:rPr>
              <a:t>- documenting </a:t>
            </a:r>
            <a:r>
              <a:rPr lang="en-GB" sz="1600" dirty="0">
                <a:solidFill>
                  <a:schemeClr val="tx2"/>
                </a:solidFill>
                <a:latin typeface="Arial Rounded MT Bold" panose="020F0704030504030204" pitchFamily="34" charset="0"/>
              </a:rPr>
              <a:t>R Code; show outputs, source code and comments </a:t>
            </a:r>
            <a:r>
              <a:rPr lang="en-GB" sz="1600" dirty="0" smtClean="0">
                <a:solidFill>
                  <a:schemeClr val="tx2"/>
                </a:solidFill>
                <a:latin typeface="Arial Rounded MT Bold" panose="020F0704030504030204" pitchFamily="34" charset="0"/>
              </a:rPr>
              <a:t> (</a:t>
            </a:r>
            <a:r>
              <a:rPr lang="en-GB" sz="1600" dirty="0">
                <a:solidFill>
                  <a:schemeClr val="tx2"/>
                </a:solidFill>
                <a:latin typeface="Arial Rounded MT Bold" panose="020F0704030504030204" pitchFamily="34" charset="0"/>
                <a:hlinkClick r:id="rId2"/>
              </a:rPr>
              <a:t>http://yihui.name/knitr</a:t>
            </a:r>
            <a:r>
              <a:rPr lang="en-GB" sz="1600" dirty="0" smtClean="0">
                <a:solidFill>
                  <a:schemeClr val="tx2"/>
                </a:solidFill>
                <a:latin typeface="Arial Rounded MT Bold" panose="020F0704030504030204" pitchFamily="34" charset="0"/>
                <a:hlinkClick r:id="rId2"/>
              </a:rPr>
              <a:t>/</a:t>
            </a:r>
            <a:r>
              <a:rPr lang="en-GB" sz="1600"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r>
              <a:rPr lang="en-GB" sz="1600" dirty="0">
                <a:solidFill>
                  <a:srgbClr val="FF0000"/>
                </a:solidFill>
                <a:latin typeface="Arial Rounded MT Bold" panose="020F0704030504030204" pitchFamily="34" charset="0"/>
              </a:rPr>
              <a:t>Trello</a:t>
            </a:r>
            <a:r>
              <a:rPr lang="en-GB" sz="1600" dirty="0">
                <a:solidFill>
                  <a:schemeClr val="tx2"/>
                </a:solidFill>
                <a:latin typeface="Arial Rounded MT Bold" panose="020F0704030504030204" pitchFamily="34" charset="0"/>
              </a:rPr>
              <a:t> - </a:t>
            </a:r>
            <a:r>
              <a:rPr lang="en-GB" sz="1600" dirty="0" smtClean="0">
                <a:solidFill>
                  <a:schemeClr val="tx2"/>
                </a:solidFill>
                <a:latin typeface="Arial Rounded MT Bold" panose="020F0704030504030204" pitchFamily="34" charset="0"/>
              </a:rPr>
              <a:t>using </a:t>
            </a:r>
            <a:r>
              <a:rPr lang="en-GB" sz="1600" dirty="0">
                <a:solidFill>
                  <a:schemeClr val="tx2"/>
                </a:solidFill>
                <a:latin typeface="Arial Rounded MT Bold" panose="020F0704030504030204" pitchFamily="34" charset="0"/>
              </a:rPr>
              <a:t>Project Management and To-Do lists with comments (</a:t>
            </a:r>
            <a:r>
              <a:rPr lang="en-GB" sz="1600" dirty="0">
                <a:solidFill>
                  <a:schemeClr val="tx2"/>
                </a:solidFill>
                <a:latin typeface="Arial Rounded MT Bold" panose="020F0704030504030204" pitchFamily="34" charset="0"/>
                <a:hlinkClick r:id="rId3"/>
              </a:rPr>
              <a:t>https://trello.com</a:t>
            </a:r>
            <a:r>
              <a:rPr lang="en-GB" sz="1600" dirty="0" smtClean="0">
                <a:solidFill>
                  <a:schemeClr val="tx2"/>
                </a:solidFill>
                <a:latin typeface="Arial Rounded MT Bold" panose="020F0704030504030204" pitchFamily="34" charset="0"/>
                <a:hlinkClick r:id="rId3"/>
              </a:rPr>
              <a:t>/</a:t>
            </a:r>
            <a:r>
              <a:rPr lang="en-GB" sz="1600"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r>
              <a:rPr lang="en-GB" sz="1600" dirty="0" err="1" smtClean="0">
                <a:solidFill>
                  <a:srgbClr val="FF0000"/>
                </a:solidFill>
                <a:latin typeface="Arial Rounded MT Bold" panose="020F0704030504030204" pitchFamily="34" charset="0"/>
              </a:rPr>
              <a:t>MediaWiki</a:t>
            </a:r>
            <a:r>
              <a:rPr lang="en-GB" sz="1600" dirty="0">
                <a:solidFill>
                  <a:schemeClr val="tx2"/>
                </a:solidFill>
                <a:latin typeface="Arial Rounded MT Bold" panose="020F0704030504030204" pitchFamily="34" charset="0"/>
              </a:rPr>
              <a:t> - for collaboration, documentation and audit </a:t>
            </a:r>
            <a:r>
              <a:rPr lang="en-GB" sz="1600" dirty="0" smtClean="0">
                <a:solidFill>
                  <a:schemeClr val="tx2"/>
                </a:solidFill>
                <a:latin typeface="Arial Rounded MT Bold" panose="020F0704030504030204" pitchFamily="34" charset="0"/>
              </a:rPr>
              <a:t>history (</a:t>
            </a:r>
            <a:r>
              <a:rPr lang="en-GB" sz="1600" dirty="0" smtClean="0">
                <a:solidFill>
                  <a:schemeClr val="tx2"/>
                </a:solidFill>
                <a:latin typeface="Arial Rounded MT Bold" panose="020F0704030504030204" pitchFamily="34" charset="0"/>
                <a:hlinkClick r:id="rId4"/>
              </a:rPr>
              <a:t>https</a:t>
            </a:r>
            <a:r>
              <a:rPr lang="en-GB" sz="1600" dirty="0">
                <a:solidFill>
                  <a:schemeClr val="tx2"/>
                </a:solidFill>
                <a:latin typeface="Arial Rounded MT Bold" panose="020F0704030504030204" pitchFamily="34" charset="0"/>
                <a:hlinkClick r:id="rId4"/>
              </a:rPr>
              <a:t>://www.mediawiki.org</a:t>
            </a:r>
            <a:r>
              <a:rPr lang="en-GB" sz="1600" dirty="0" smtClean="0">
                <a:solidFill>
                  <a:schemeClr val="tx2"/>
                </a:solidFill>
                <a:latin typeface="Arial Rounded MT Bold" panose="020F0704030504030204" pitchFamily="34" charset="0"/>
                <a:hlinkClick r:id="rId4"/>
              </a:rPr>
              <a:t>/</a:t>
            </a:r>
            <a:r>
              <a:rPr lang="en-GB" sz="1600" dirty="0" smtClean="0">
                <a:solidFill>
                  <a:schemeClr val="tx2"/>
                </a:solidFill>
                <a:latin typeface="Arial Rounded MT Bold" panose="020F0704030504030204" pitchFamily="34" charset="0"/>
              </a:rPr>
              <a:t> )</a:t>
            </a:r>
          </a:p>
          <a:p>
            <a:pPr marL="285750" indent="-285750">
              <a:buFont typeface="Arial" panose="020B0604020202020204" pitchFamily="34" charset="0"/>
              <a:buChar char="•"/>
            </a:pPr>
            <a:r>
              <a:rPr lang="en-GB" sz="1600" dirty="0" smtClean="0">
                <a:solidFill>
                  <a:srgbClr val="FF0000"/>
                </a:solidFill>
                <a:latin typeface="Arial Rounded MT Bold" panose="020F0704030504030204" pitchFamily="34" charset="0"/>
              </a:rPr>
              <a:t>OMERO</a:t>
            </a:r>
            <a:r>
              <a:rPr lang="en-GB" sz="1600" dirty="0" smtClean="0">
                <a:solidFill>
                  <a:schemeClr val="tx2"/>
                </a:solidFill>
                <a:latin typeface="Arial Rounded MT Bold" panose="020F0704030504030204" pitchFamily="34" charset="0"/>
              </a:rPr>
              <a:t> - to acquire</a:t>
            </a:r>
            <a:r>
              <a:rPr lang="en-GB" sz="1600" dirty="0">
                <a:solidFill>
                  <a:schemeClr val="tx2"/>
                </a:solidFill>
                <a:latin typeface="Arial Rounded MT Bold" panose="020F0704030504030204" pitchFamily="34" charset="0"/>
              </a:rPr>
              <a:t>, store and analyse imaging </a:t>
            </a:r>
            <a:r>
              <a:rPr lang="en-GB" sz="1600" dirty="0" smtClean="0">
                <a:solidFill>
                  <a:schemeClr val="tx2"/>
                </a:solidFill>
                <a:latin typeface="Arial Rounded MT Bold" panose="020F0704030504030204" pitchFamily="34" charset="0"/>
              </a:rPr>
              <a:t>data (</a:t>
            </a:r>
            <a:r>
              <a:rPr lang="en-GB" sz="1600" dirty="0" smtClean="0">
                <a:solidFill>
                  <a:schemeClr val="tx2"/>
                </a:solidFill>
                <a:latin typeface="Arial Rounded MT Bold" panose="020F0704030504030204" pitchFamily="34" charset="0"/>
                <a:hlinkClick r:id="rId5"/>
              </a:rPr>
              <a:t>http</a:t>
            </a:r>
            <a:r>
              <a:rPr lang="en-GB" sz="1600" dirty="0">
                <a:solidFill>
                  <a:schemeClr val="tx2"/>
                </a:solidFill>
                <a:latin typeface="Arial Rounded MT Bold" panose="020F0704030504030204" pitchFamily="34" charset="0"/>
                <a:hlinkClick r:id="rId5"/>
              </a:rPr>
              <a:t>://www.openmicroscopy.org</a:t>
            </a:r>
            <a:r>
              <a:rPr lang="en-GB" sz="1600" dirty="0" smtClean="0">
                <a:solidFill>
                  <a:schemeClr val="tx2"/>
                </a:solidFill>
                <a:latin typeface="Arial Rounded MT Bold" panose="020F0704030504030204" pitchFamily="34" charset="0"/>
                <a:hlinkClick r:id="rId5"/>
              </a:rPr>
              <a:t>/</a:t>
            </a:r>
            <a:r>
              <a:rPr lang="en-GB" sz="1600" dirty="0" smtClean="0">
                <a:solidFill>
                  <a:schemeClr val="tx2"/>
                </a:solidFill>
                <a:latin typeface="Arial Rounded MT Bold" panose="020F0704030504030204" pitchFamily="34" charset="0"/>
              </a:rPr>
              <a:t>)</a:t>
            </a:r>
            <a:endParaRPr lang="en-GB" sz="1600"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6223391"/>
            <a:ext cx="2780660" cy="44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27155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61863"/>
            <a:ext cx="7920880" cy="5724644"/>
          </a:xfrm>
          <a:prstGeom prst="rect">
            <a:avLst/>
          </a:prstGeom>
        </p:spPr>
        <p:txBody>
          <a:bodyPr wrap="square">
            <a:spAutoFit/>
          </a:bodyPr>
          <a:lstStyle/>
          <a:p>
            <a:pPr lvl="0"/>
            <a:r>
              <a:rPr lang="en-GB" sz="2800" dirty="0">
                <a:solidFill>
                  <a:srgbClr val="1F497D"/>
                </a:solidFill>
                <a:latin typeface="Arial Rounded MT Bold" panose="020F0704030504030204" pitchFamily="34" charset="0"/>
              </a:rPr>
              <a:t>College of </a:t>
            </a:r>
            <a:r>
              <a:rPr lang="en-GB" sz="2800" dirty="0" smtClean="0">
                <a:solidFill>
                  <a:srgbClr val="1F497D"/>
                </a:solidFill>
                <a:latin typeface="Arial Rounded MT Bold" panose="020F0704030504030204" pitchFamily="34" charset="0"/>
              </a:rPr>
              <a:t>Science and Engineering (CSE):</a:t>
            </a:r>
          </a:p>
          <a:p>
            <a:pPr lvl="0"/>
            <a:endParaRPr lang="en-GB" sz="2400" dirty="0">
              <a:solidFill>
                <a:srgbClr val="1F497D"/>
              </a:solidFill>
              <a:latin typeface="Arial Rounded MT Bold" panose="020F0704030504030204" pitchFamily="34" charset="0"/>
            </a:endParaRPr>
          </a:p>
          <a:p>
            <a:pPr marL="342900" lvl="0" indent="-342900">
              <a:buFont typeface="Arial" panose="020B0604020202020204" pitchFamily="34" charset="0"/>
              <a:buChar char="•"/>
            </a:pPr>
            <a:r>
              <a:rPr lang="en-GB" sz="2400" dirty="0" smtClean="0">
                <a:solidFill>
                  <a:srgbClr val="1F497D"/>
                </a:solidFill>
                <a:latin typeface="Arial Rounded MT Bold" panose="020F0704030504030204" pitchFamily="34" charset="0"/>
              </a:rPr>
              <a:t>Central </a:t>
            </a:r>
            <a:r>
              <a:rPr lang="en-GB" sz="2400" dirty="0">
                <a:solidFill>
                  <a:srgbClr val="1F497D"/>
                </a:solidFill>
                <a:latin typeface="Arial Rounded MT Bold" panose="020F0704030504030204" pitchFamily="34" charset="0"/>
              </a:rPr>
              <a:t>Bio-research </a:t>
            </a:r>
            <a:r>
              <a:rPr lang="en-GB" sz="2400" dirty="0" smtClean="0">
                <a:solidFill>
                  <a:srgbClr val="1F497D"/>
                </a:solidFill>
                <a:latin typeface="Arial Rounded MT Bold" panose="020F0704030504030204" pitchFamily="34" charset="0"/>
              </a:rPr>
              <a:t>Services </a:t>
            </a:r>
            <a:r>
              <a:rPr lang="en-GB" dirty="0" smtClean="0">
                <a:solidFill>
                  <a:srgbClr val="1F497D"/>
                </a:solidFill>
                <a:latin typeface="Arial Rounded MT Bold" panose="020F0704030504030204" pitchFamily="34" charset="0"/>
              </a:rPr>
              <a:t>“As </a:t>
            </a:r>
            <a:r>
              <a:rPr lang="en-GB" dirty="0">
                <a:solidFill>
                  <a:srgbClr val="1F497D"/>
                </a:solidFill>
                <a:latin typeface="Arial Rounded MT Bold" panose="020F0704030504030204" pitchFamily="34" charset="0"/>
              </a:rPr>
              <a:t>far as I know we don't really use anything like that, I did ask about </a:t>
            </a:r>
            <a:r>
              <a:rPr lang="en-GB" dirty="0" smtClean="0">
                <a:solidFill>
                  <a:srgbClr val="1F497D"/>
                </a:solidFill>
                <a:latin typeface="Arial Rounded MT Bold" panose="020F0704030504030204" pitchFamily="34" charset="0"/>
              </a:rPr>
              <a:t>ELNs </a:t>
            </a:r>
            <a:r>
              <a:rPr lang="en-GB" dirty="0">
                <a:solidFill>
                  <a:srgbClr val="1F497D"/>
                </a:solidFill>
                <a:latin typeface="Arial Rounded MT Bold" panose="020F0704030504030204" pitchFamily="34" charset="0"/>
              </a:rPr>
              <a:t>to see if it'd be useful </a:t>
            </a:r>
            <a:r>
              <a:rPr lang="en-GB" dirty="0" smtClean="0">
                <a:solidFill>
                  <a:srgbClr val="1F497D"/>
                </a:solidFill>
                <a:latin typeface="Arial Rounded MT Bold" panose="020F0704030504030204" pitchFamily="34" charset="0"/>
              </a:rPr>
              <a:t>…. </a:t>
            </a:r>
            <a:r>
              <a:rPr lang="en-GB" dirty="0">
                <a:solidFill>
                  <a:srgbClr val="1F497D"/>
                </a:solidFill>
                <a:latin typeface="Arial Rounded MT Bold" panose="020F0704030504030204" pitchFamily="34" charset="0"/>
              </a:rPr>
              <a:t>but the response I got </a:t>
            </a:r>
            <a:r>
              <a:rPr lang="en-GB" dirty="0" smtClean="0">
                <a:solidFill>
                  <a:srgbClr val="1F497D"/>
                </a:solidFill>
                <a:latin typeface="Arial Rounded MT Bold" panose="020F0704030504030204" pitchFamily="34" charset="0"/>
              </a:rPr>
              <a:t>was </a:t>
            </a:r>
            <a:r>
              <a:rPr lang="en-GB" dirty="0">
                <a:solidFill>
                  <a:srgbClr val="1F497D"/>
                </a:solidFill>
                <a:latin typeface="Arial Rounded MT Bold" panose="020F0704030504030204" pitchFamily="34" charset="0"/>
              </a:rPr>
              <a:t>that it wasn't that useful to our record keeping. </a:t>
            </a:r>
            <a:r>
              <a:rPr lang="en-GB" dirty="0">
                <a:solidFill>
                  <a:schemeClr val="tx2"/>
                </a:solidFill>
                <a:latin typeface="Arial Rounded MT Bold" panose="020F0704030504030204" pitchFamily="34" charset="0"/>
              </a:rPr>
              <a:t>The team that it would have been most relevant to, said that they normally managed with a few </a:t>
            </a:r>
            <a:r>
              <a:rPr lang="en-GB" dirty="0">
                <a:solidFill>
                  <a:srgbClr val="FF0000"/>
                </a:solidFill>
                <a:latin typeface="Arial Rounded MT Bold" panose="020F0704030504030204" pitchFamily="34" charset="0"/>
              </a:rPr>
              <a:t>excel sheets</a:t>
            </a:r>
            <a:r>
              <a:rPr lang="en-GB" dirty="0" smtClean="0">
                <a:solidFill>
                  <a:srgbClr val="1F497D"/>
                </a:solidFill>
                <a:latin typeface="Arial Rounded MT Bold" panose="020F0704030504030204" pitchFamily="34" charset="0"/>
              </a:rPr>
              <a:t>.”</a:t>
            </a:r>
          </a:p>
          <a:p>
            <a:pPr marL="342900" lvl="0" indent="-342900">
              <a:buFont typeface="Arial" panose="020B0604020202020204" pitchFamily="34" charset="0"/>
              <a:buChar char="•"/>
            </a:pPr>
            <a:endParaRPr lang="en-GB" dirty="0" smtClean="0">
              <a:solidFill>
                <a:srgbClr val="1F497D"/>
              </a:solidFill>
              <a:latin typeface="Arial Rounded MT Bold" panose="020F0704030504030204" pitchFamily="34" charset="0"/>
            </a:endParaRPr>
          </a:p>
          <a:p>
            <a:pPr marL="342900" lvl="0" indent="-342900">
              <a:buFont typeface="Arial" panose="020B0604020202020204" pitchFamily="34" charset="0"/>
              <a:buChar char="•"/>
            </a:pPr>
            <a:r>
              <a:rPr lang="en-GB" sz="2400" dirty="0" smtClean="0">
                <a:solidFill>
                  <a:srgbClr val="1F497D"/>
                </a:solidFill>
                <a:latin typeface="Arial Rounded MT Bold" panose="020F0704030504030204" pitchFamily="34" charset="0"/>
              </a:rPr>
              <a:t>School of Chemistry </a:t>
            </a:r>
            <a:r>
              <a:rPr lang="en-GB" sz="2400" dirty="0">
                <a:solidFill>
                  <a:srgbClr val="1F497D"/>
                </a:solidFill>
                <a:latin typeface="Arial Rounded MT Bold" panose="020F0704030504030204" pitchFamily="34" charset="0"/>
              </a:rPr>
              <a:t>“ </a:t>
            </a:r>
            <a:r>
              <a:rPr lang="en-GB" sz="2000" dirty="0">
                <a:solidFill>
                  <a:srgbClr val="1F497D"/>
                </a:solidFill>
                <a:latin typeface="Arial Rounded MT Bold" panose="020F0704030504030204" pitchFamily="34" charset="0"/>
              </a:rPr>
              <a:t>… </a:t>
            </a:r>
            <a:r>
              <a:rPr lang="en-GB" sz="2000" dirty="0" smtClean="0">
                <a:solidFill>
                  <a:srgbClr val="1F497D"/>
                </a:solidFill>
                <a:latin typeface="Arial Rounded MT Bold" panose="020F0704030504030204" pitchFamily="34" charset="0"/>
              </a:rPr>
              <a:t>until something was as easy, cheap &amp; safe to use in a wet chemistry lab as a traditional book &amp; pen then they'd carry on using that …”</a:t>
            </a:r>
          </a:p>
          <a:p>
            <a:pPr marL="342900" lvl="0" indent="-342900">
              <a:buFont typeface="Arial" panose="020B0604020202020204" pitchFamily="34" charset="0"/>
              <a:buChar char="•"/>
            </a:pPr>
            <a:endParaRPr lang="en-GB" dirty="0" smtClean="0">
              <a:solidFill>
                <a:srgbClr val="1F497D"/>
              </a:solidFill>
              <a:latin typeface="Arial Rounded MT Bold" panose="020F0704030504030204" pitchFamily="34" charset="0"/>
            </a:endParaRPr>
          </a:p>
          <a:p>
            <a:pPr marL="285750" lvl="0" indent="-285750">
              <a:buFont typeface="Arial" panose="020B0604020202020204" pitchFamily="34" charset="0"/>
              <a:buChar char="•"/>
            </a:pPr>
            <a:r>
              <a:rPr lang="en-GB" sz="2000" dirty="0" smtClean="0">
                <a:solidFill>
                  <a:srgbClr val="1F497D"/>
                </a:solidFill>
                <a:latin typeface="Arial Rounded MT Bold" panose="020F0704030504030204" pitchFamily="34" charset="0"/>
              </a:rPr>
              <a:t>“ We don't officially support an ELN in </a:t>
            </a:r>
            <a:r>
              <a:rPr lang="en-GB" sz="2000" dirty="0" err="1">
                <a:solidFill>
                  <a:srgbClr val="1F497D"/>
                </a:solidFill>
                <a:latin typeface="Arial Rounded MT Bold" panose="020F0704030504030204" pitchFamily="34" charset="0"/>
              </a:rPr>
              <a:t>Chem</a:t>
            </a:r>
            <a:r>
              <a:rPr lang="en-GB" sz="2000" dirty="0">
                <a:solidFill>
                  <a:srgbClr val="1F497D"/>
                </a:solidFill>
                <a:latin typeface="Arial Rounded MT Bold" panose="020F0704030504030204" pitchFamily="34" charset="0"/>
              </a:rPr>
              <a:t> IT Services</a:t>
            </a:r>
            <a:r>
              <a:rPr lang="en-GB" sz="2000" dirty="0" smtClean="0">
                <a:solidFill>
                  <a:srgbClr val="1F497D"/>
                </a:solidFill>
                <a:latin typeface="Arial Rounded MT Bold" panose="020F0704030504030204" pitchFamily="34" charset="0"/>
              </a:rPr>
              <a:t>, </a:t>
            </a:r>
            <a:r>
              <a:rPr lang="en-GB" sz="2000" dirty="0">
                <a:solidFill>
                  <a:srgbClr val="1F497D"/>
                </a:solidFill>
                <a:latin typeface="Arial Rounded MT Bold" panose="020F0704030504030204" pitchFamily="34" charset="0"/>
              </a:rPr>
              <a:t>although one or two (out of around 40) research groups may be using </a:t>
            </a:r>
            <a:r>
              <a:rPr lang="en-GB" sz="2000" dirty="0">
                <a:solidFill>
                  <a:srgbClr val="FF0000"/>
                </a:solidFill>
                <a:latin typeface="Arial Rounded MT Bold" panose="020F0704030504030204" pitchFamily="34" charset="0"/>
              </a:rPr>
              <a:t>OneNote</a:t>
            </a:r>
            <a:r>
              <a:rPr lang="en-GB" sz="2000" dirty="0" smtClean="0">
                <a:solidFill>
                  <a:srgbClr val="1F497D"/>
                </a:solidFill>
                <a:latin typeface="Arial Rounded MT Bold" panose="020F0704030504030204" pitchFamily="34" charset="0"/>
              </a:rPr>
              <a:t>.”</a:t>
            </a:r>
          </a:p>
          <a:p>
            <a:pPr marL="285750" lvl="0" indent="-285750">
              <a:buFont typeface="Arial" panose="020B0604020202020204" pitchFamily="34" charset="0"/>
              <a:buChar char="•"/>
            </a:pPr>
            <a:endParaRPr lang="en-GB" sz="2000" dirty="0">
              <a:solidFill>
                <a:srgbClr val="1F497D"/>
              </a:solidFill>
              <a:latin typeface="Arial Rounded MT Bold" panose="020F0704030504030204" pitchFamily="34" charset="0"/>
            </a:endParaRPr>
          </a:p>
          <a:p>
            <a:pPr marL="285750" lvl="0" indent="-285750">
              <a:buFont typeface="Arial" panose="020B0604020202020204" pitchFamily="34" charset="0"/>
              <a:buChar char="•"/>
            </a:pPr>
            <a:r>
              <a:rPr lang="en-GB" sz="2000" dirty="0" smtClean="0">
                <a:solidFill>
                  <a:srgbClr val="1F497D"/>
                </a:solidFill>
                <a:latin typeface="Arial Rounded MT Bold" panose="020F0704030504030204" pitchFamily="34" charset="0"/>
              </a:rPr>
              <a:t>“… we don’t want electronic equipment such as an ELN anywhere near hazardous chemicals and materials …”</a:t>
            </a:r>
            <a:endParaRPr lang="en-GB" sz="2000" dirty="0">
              <a:solidFill>
                <a:srgbClr val="1F497D"/>
              </a:solidFill>
              <a:latin typeface="Arial Rounded MT Bold" panose="020F0704030504030204" pitchFamily="34" charset="0"/>
            </a:endParaRPr>
          </a:p>
          <a:p>
            <a:pPr marL="342900" lvl="0" indent="-342900">
              <a:buFont typeface="Arial" panose="020B0604020202020204" pitchFamily="34" charset="0"/>
              <a:buChar char="•"/>
            </a:pPr>
            <a:endParaRPr lang="en-GB" dirty="0">
              <a:solidFill>
                <a:srgbClr val="1F497D"/>
              </a:solidFill>
              <a:latin typeface="Arial Rounded MT Bold" panose="020F070403050403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2161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71017"/>
            <a:ext cx="7632848" cy="5078313"/>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2"/>
                </a:solidFill>
                <a:latin typeface="Arial Rounded MT Bold" panose="020F0704030504030204" pitchFamily="34" charset="0"/>
              </a:rPr>
              <a:t>School of Informatics: </a:t>
            </a:r>
            <a:r>
              <a:rPr lang="en-GB" sz="2000" dirty="0" smtClean="0">
                <a:solidFill>
                  <a:schemeClr val="tx2"/>
                </a:solidFill>
                <a:latin typeface="Arial Rounded MT Bold" panose="020F0704030504030204" pitchFamily="34" charset="0"/>
              </a:rPr>
              <a:t>“… several PhD students use </a:t>
            </a:r>
            <a:r>
              <a:rPr lang="en-GB" sz="2000" dirty="0" err="1" smtClean="0">
                <a:solidFill>
                  <a:srgbClr val="FF0000"/>
                </a:solidFill>
                <a:latin typeface="Arial Rounded MT Bold" panose="020F0704030504030204" pitchFamily="34" charset="0"/>
              </a:rPr>
              <a:t>iPython</a:t>
            </a:r>
            <a:r>
              <a:rPr lang="en-GB" sz="2000" dirty="0" smtClean="0">
                <a:solidFill>
                  <a:srgbClr val="FF0000"/>
                </a:solidFill>
                <a:latin typeface="Arial Rounded MT Bold" panose="020F0704030504030204" pitchFamily="34" charset="0"/>
              </a:rPr>
              <a:t> notebook / </a:t>
            </a:r>
            <a:r>
              <a:rPr lang="en-GB" sz="2000" dirty="0" err="1" smtClean="0">
                <a:solidFill>
                  <a:srgbClr val="FF0000"/>
                </a:solidFill>
                <a:latin typeface="Arial Rounded MT Bold" panose="020F0704030504030204" pitchFamily="34" charset="0"/>
              </a:rPr>
              <a:t>Jupyter</a:t>
            </a:r>
            <a:r>
              <a:rPr lang="en-GB" sz="2000" dirty="0" smtClean="0">
                <a:solidFill>
                  <a:schemeClr val="tx2"/>
                </a:solidFill>
                <a:latin typeface="Arial Rounded MT Bold" panose="020F0704030504030204" pitchFamily="34" charset="0"/>
              </a:rPr>
              <a:t>”</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“We extensively use </a:t>
            </a:r>
            <a:r>
              <a:rPr lang="en-GB" sz="2000" dirty="0" smtClean="0">
                <a:solidFill>
                  <a:srgbClr val="FF0000"/>
                </a:solidFill>
                <a:latin typeface="Arial Rounded MT Bold" panose="020F0704030504030204" pitchFamily="34" charset="0"/>
              </a:rPr>
              <a:t>Evernote</a:t>
            </a:r>
            <a:r>
              <a:rPr lang="en-GB" sz="2000" dirty="0" smtClean="0">
                <a:solidFill>
                  <a:schemeClr val="tx2"/>
                </a:solidFill>
                <a:latin typeface="Arial Rounded MT Bold" panose="020F0704030504030204" pitchFamily="34" charset="0"/>
              </a:rPr>
              <a:t> (individual) and </a:t>
            </a:r>
            <a:r>
              <a:rPr lang="en-GB" sz="2000" dirty="0" smtClean="0">
                <a:solidFill>
                  <a:srgbClr val="FF0000"/>
                </a:solidFill>
                <a:latin typeface="Arial Rounded MT Bold" panose="020F0704030504030204" pitchFamily="34" charset="0"/>
              </a:rPr>
              <a:t>Slack</a:t>
            </a:r>
            <a:r>
              <a:rPr lang="en-GB" sz="2000" dirty="0" smtClean="0">
                <a:solidFill>
                  <a:schemeClr val="tx2"/>
                </a:solidFill>
                <a:latin typeface="Arial Rounded MT Bold" panose="020F0704030504030204" pitchFamily="34" charset="0"/>
              </a:rPr>
              <a:t> (group projects) if I count these as ELNs”</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a:solidFill>
                  <a:schemeClr val="tx2"/>
                </a:solidFill>
                <a:latin typeface="Arial Rounded MT Bold" panose="020F0704030504030204" pitchFamily="34" charset="0"/>
              </a:rPr>
              <a:t>“Not entirely sure whether my usage scenario qualifies as a “lab notebook” one, since I am a mathematical physicist/theoretical computer scientist, but I have been using an iPad Pro together with the app </a:t>
            </a:r>
            <a:r>
              <a:rPr lang="en-GB" sz="2000" dirty="0">
                <a:solidFill>
                  <a:srgbClr val="FF0000"/>
                </a:solidFill>
                <a:latin typeface="Arial Rounded MT Bold" panose="020F0704030504030204" pitchFamily="34" charset="0"/>
              </a:rPr>
              <a:t>Notability</a:t>
            </a:r>
            <a:r>
              <a:rPr lang="en-GB" sz="2000" dirty="0">
                <a:solidFill>
                  <a:schemeClr val="tx2"/>
                </a:solidFill>
                <a:latin typeface="Arial Rounded MT Bold" panose="020F0704030504030204" pitchFamily="34" charset="0"/>
              </a:rPr>
              <a:t> and an Apple Pencil for a while now, </a:t>
            </a:r>
            <a:r>
              <a:rPr lang="en-GB" sz="2000" dirty="0" smtClean="0">
                <a:solidFill>
                  <a:schemeClr val="tx2"/>
                </a:solidFill>
                <a:latin typeface="Arial Rounded MT Bold" panose="020F0704030504030204" pitchFamily="34" charset="0"/>
              </a:rPr>
              <a:t>before </a:t>
            </a:r>
            <a:r>
              <a:rPr lang="en-GB" sz="2000" dirty="0">
                <a:solidFill>
                  <a:schemeClr val="tx2"/>
                </a:solidFill>
                <a:latin typeface="Arial Rounded MT Bold" panose="020F0704030504030204" pitchFamily="34" charset="0"/>
              </a:rPr>
              <a:t>that </a:t>
            </a:r>
            <a:r>
              <a:rPr lang="en-GB" sz="2000" dirty="0" smtClean="0">
                <a:solidFill>
                  <a:schemeClr val="tx2"/>
                </a:solidFill>
                <a:latin typeface="Arial Rounded MT Bold" panose="020F0704030504030204" pitchFamily="34" charset="0"/>
              </a:rPr>
              <a:t>I used a </a:t>
            </a:r>
            <a:r>
              <a:rPr lang="en-GB" sz="2000" dirty="0">
                <a:solidFill>
                  <a:schemeClr val="tx2"/>
                </a:solidFill>
                <a:latin typeface="Arial Rounded MT Bold" panose="020F0704030504030204" pitchFamily="34" charset="0"/>
              </a:rPr>
              <a:t>Wacom graphics tablet </a:t>
            </a:r>
            <a:r>
              <a:rPr lang="en-GB" sz="2000" dirty="0" smtClean="0">
                <a:solidFill>
                  <a:schemeClr val="tx2"/>
                </a:solidFill>
                <a:latin typeface="Arial Rounded MT Bold" panose="020F0704030504030204" pitchFamily="34" charset="0"/>
              </a:rPr>
              <a:t>together with </a:t>
            </a:r>
            <a:r>
              <a:rPr lang="en-GB" sz="2000" dirty="0">
                <a:solidFill>
                  <a:schemeClr val="tx2"/>
                </a:solidFill>
                <a:latin typeface="Arial Rounded MT Bold" panose="020F0704030504030204" pitchFamily="34" charset="0"/>
              </a:rPr>
              <a:t>the Mac version of </a:t>
            </a:r>
            <a:r>
              <a:rPr lang="en-GB" sz="2000" dirty="0">
                <a:solidFill>
                  <a:srgbClr val="FF0000"/>
                </a:solidFill>
                <a:latin typeface="Arial Rounded MT Bold" panose="020F0704030504030204" pitchFamily="34" charset="0"/>
              </a:rPr>
              <a:t>Notability</a:t>
            </a:r>
            <a:r>
              <a:rPr lang="en-GB" sz="2000" dirty="0">
                <a:solidFill>
                  <a:schemeClr val="tx2"/>
                </a:solidFill>
                <a:latin typeface="Arial Rounded MT Bold" panose="020F0704030504030204" pitchFamily="34" charset="0"/>
              </a:rPr>
              <a:t> via the same iCloud </a:t>
            </a:r>
            <a:r>
              <a:rPr lang="en-GB" sz="2000" dirty="0" smtClean="0">
                <a:solidFill>
                  <a:schemeClr val="tx2"/>
                </a:solidFill>
                <a:latin typeface="Arial Rounded MT Bold" panose="020F0704030504030204" pitchFamily="34" charset="0"/>
              </a:rPr>
              <a:t>account.” </a:t>
            </a:r>
          </a:p>
          <a:p>
            <a:pPr marL="285750" indent="-285750">
              <a:buFont typeface="Arial" panose="020B0604020202020204" pitchFamily="34" charset="0"/>
              <a:buChar char="•"/>
            </a:pPr>
            <a:endParaRPr lang="en-GB" sz="2000" dirty="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 would you consider using </a:t>
            </a:r>
            <a:r>
              <a:rPr lang="en-GB" sz="2000" dirty="0" smtClean="0">
                <a:solidFill>
                  <a:srgbClr val="FF0000"/>
                </a:solidFill>
                <a:latin typeface="Arial Rounded MT Bold" panose="020F0704030504030204" pitchFamily="34" charset="0"/>
              </a:rPr>
              <a:t>Python Notebooks </a:t>
            </a:r>
            <a:r>
              <a:rPr lang="en-GB" sz="2000" dirty="0" smtClean="0">
                <a:solidFill>
                  <a:schemeClr val="tx2"/>
                </a:solidFill>
                <a:latin typeface="Arial Rounded MT Bold" panose="020F0704030504030204" pitchFamily="34" charset="0"/>
              </a:rPr>
              <a:t>to produce files for input to a simulation program, and then to analyse the output from the simulation program, an example of an Electronic Lab Notebook?”</a:t>
            </a:r>
            <a:endParaRPr lang="en-GB" sz="2000"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45790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404664"/>
            <a:ext cx="8136904" cy="5447645"/>
          </a:xfrm>
          <a:prstGeom prst="rect">
            <a:avLst/>
          </a:prstGeom>
        </p:spPr>
        <p:txBody>
          <a:bodyPr wrap="square">
            <a:spAutoFit/>
          </a:bodyPr>
          <a:lstStyle/>
          <a:p>
            <a:r>
              <a:rPr lang="en-GB" sz="2800" dirty="0">
                <a:solidFill>
                  <a:schemeClr val="tx2"/>
                </a:solidFill>
                <a:latin typeface="Arial Rounded MT Bold" panose="020F0704030504030204" pitchFamily="34" charset="0"/>
              </a:rPr>
              <a:t>College of </a:t>
            </a:r>
            <a:r>
              <a:rPr lang="en-GB" sz="2800" dirty="0" smtClean="0">
                <a:solidFill>
                  <a:schemeClr val="tx2"/>
                </a:solidFill>
                <a:latin typeface="Arial Rounded MT Bold" panose="020F0704030504030204" pitchFamily="34" charset="0"/>
              </a:rPr>
              <a:t>Humanities and Social Sciences </a:t>
            </a:r>
          </a:p>
          <a:p>
            <a:r>
              <a:rPr lang="en-GB" sz="2800" dirty="0" smtClean="0">
                <a:solidFill>
                  <a:schemeClr val="tx2"/>
                </a:solidFill>
                <a:latin typeface="Arial Rounded MT Bold" panose="020F0704030504030204" pitchFamily="34" charset="0"/>
              </a:rPr>
              <a:t>(CHSS)</a:t>
            </a:r>
          </a:p>
          <a:p>
            <a:endParaRPr lang="en-GB" sz="1000" dirty="0" smtClean="0">
              <a:solidFill>
                <a:schemeClr val="tx2"/>
              </a:solidFill>
              <a:latin typeface="Arial Rounded MT Bold" panose="020F0704030504030204" pitchFamily="34" charset="0"/>
            </a:endParaRPr>
          </a:p>
          <a:p>
            <a:endParaRPr lang="en-GB" sz="1000" dirty="0">
              <a:solidFill>
                <a:schemeClr val="tx2"/>
              </a:solidFill>
              <a:latin typeface="Arial Rounded MT Bold" panose="020F0704030504030204" pitchFamily="34" charset="0"/>
            </a:endParaRPr>
          </a:p>
          <a:p>
            <a:endParaRPr lang="en-GB" sz="1000" dirty="0" smtClean="0">
              <a:solidFill>
                <a:schemeClr val="tx2"/>
              </a:solidFill>
              <a:latin typeface="Arial Rounded MT Bold" panose="020F0704030504030204" pitchFamily="34" charset="0"/>
            </a:endParaRPr>
          </a:p>
          <a:p>
            <a:endParaRPr lang="en-GB" sz="1000" dirty="0">
              <a:solidFill>
                <a:schemeClr val="tx2"/>
              </a:solidFill>
              <a:latin typeface="Arial Rounded MT Bold" panose="020F0704030504030204" pitchFamily="34" charset="0"/>
            </a:endParaRPr>
          </a:p>
          <a:p>
            <a:pPr marL="342900" indent="-342900">
              <a:buFont typeface="Arial" panose="020B0604020202020204" pitchFamily="34" charset="0"/>
              <a:buChar char="•"/>
            </a:pPr>
            <a:r>
              <a:rPr lang="en-GB" sz="2400" dirty="0">
                <a:solidFill>
                  <a:schemeClr val="tx2"/>
                </a:solidFill>
                <a:latin typeface="Arial Rounded MT Bold" panose="020F0704030504030204" pitchFamily="34" charset="0"/>
              </a:rPr>
              <a:t>School of Philosophy, Psychology and Language </a:t>
            </a:r>
            <a:r>
              <a:rPr lang="en-GB" sz="2400" dirty="0" smtClean="0">
                <a:solidFill>
                  <a:schemeClr val="tx2"/>
                </a:solidFill>
                <a:latin typeface="Arial Rounded MT Bold" panose="020F0704030504030204" pitchFamily="34" charset="0"/>
              </a:rPr>
              <a:t>Sciences (</a:t>
            </a:r>
            <a:r>
              <a:rPr lang="en-GB" sz="2400" dirty="0">
                <a:solidFill>
                  <a:schemeClr val="tx2"/>
                </a:solidFill>
                <a:latin typeface="Arial Rounded MT Bold" panose="020F0704030504030204" pitchFamily="34" charset="0"/>
              </a:rPr>
              <a:t>PPLS) </a:t>
            </a:r>
            <a:r>
              <a:rPr lang="en-GB" sz="2000" dirty="0">
                <a:solidFill>
                  <a:schemeClr val="tx2"/>
                </a:solidFill>
                <a:latin typeface="Arial Rounded MT Bold" panose="020F0704030504030204" pitchFamily="34" charset="0"/>
              </a:rPr>
              <a:t>“I have a prototype instance of </a:t>
            </a:r>
            <a:r>
              <a:rPr lang="en-GB" sz="2000" dirty="0" err="1">
                <a:solidFill>
                  <a:srgbClr val="FF0000"/>
                </a:solidFill>
                <a:latin typeface="Arial Rounded MT Bold" panose="020F0704030504030204" pitchFamily="34" charset="0"/>
              </a:rPr>
              <a:t>JupyterHub</a:t>
            </a:r>
            <a:r>
              <a:rPr lang="en-GB" sz="2000" dirty="0">
                <a:solidFill>
                  <a:schemeClr val="tx2"/>
                </a:solidFill>
                <a:latin typeface="Arial Rounded MT Bold" panose="020F0704030504030204" pitchFamily="34" charset="0"/>
              </a:rPr>
              <a:t> running, integrated with EASE for login … for a programming-oriented Linguistics </a:t>
            </a:r>
            <a:r>
              <a:rPr lang="en-GB" sz="2000" dirty="0" smtClean="0">
                <a:solidFill>
                  <a:schemeClr val="tx2"/>
                </a:solidFill>
                <a:latin typeface="Arial Rounded MT Bold" panose="020F0704030504030204" pitchFamily="34" charset="0"/>
              </a:rPr>
              <a:t>class.”</a:t>
            </a:r>
          </a:p>
          <a:p>
            <a:pPr marL="342900" indent="-342900">
              <a:buFont typeface="Arial" panose="020B0604020202020204" pitchFamily="34" charset="0"/>
              <a:buChar char="•"/>
            </a:pPr>
            <a:endParaRPr lang="en-GB" sz="2000" dirty="0" smtClean="0">
              <a:solidFill>
                <a:schemeClr val="tx2"/>
              </a:solidFill>
              <a:latin typeface="Arial Rounded MT Bold" panose="020F0704030504030204" pitchFamily="34" charset="0"/>
            </a:endParaRPr>
          </a:p>
          <a:p>
            <a:pPr marL="342900" indent="-342900">
              <a:buFont typeface="Arial" panose="020B0604020202020204" pitchFamily="34" charset="0"/>
              <a:buChar char="•"/>
            </a:pPr>
            <a:r>
              <a:rPr lang="en-GB" sz="2000" dirty="0">
                <a:solidFill>
                  <a:schemeClr val="tx2"/>
                </a:solidFill>
                <a:latin typeface="Arial Rounded MT Bold" panose="020F0704030504030204" pitchFamily="34" charset="0"/>
              </a:rPr>
              <a:t>“There has been some interest within PPLS in using </a:t>
            </a:r>
            <a:r>
              <a:rPr lang="en-GB" sz="2000" dirty="0" err="1">
                <a:solidFill>
                  <a:srgbClr val="FF0000"/>
                </a:solidFill>
                <a:latin typeface="Arial Rounded MT Bold" panose="020F0704030504030204" pitchFamily="34" charset="0"/>
              </a:rPr>
              <a:t>Jupyter</a:t>
            </a:r>
            <a:r>
              <a:rPr lang="en-GB" sz="2000" dirty="0">
                <a:solidFill>
                  <a:schemeClr val="tx2"/>
                </a:solidFill>
                <a:latin typeface="Arial Rounded MT Bold" panose="020F0704030504030204" pitchFamily="34" charset="0"/>
              </a:rPr>
              <a:t> for research, particularly as it is language-agnostic (supports Python, R, MATLAB, Julia among others). </a:t>
            </a:r>
            <a:r>
              <a:rPr lang="en-GB" sz="2000" dirty="0" smtClean="0">
                <a:solidFill>
                  <a:schemeClr val="tx2"/>
                </a:solidFill>
                <a:latin typeface="Arial Rounded MT Bold" panose="020F0704030504030204" pitchFamily="34" charset="0"/>
              </a:rPr>
              <a:t>“</a:t>
            </a:r>
          </a:p>
          <a:p>
            <a:pPr marL="342900" indent="-342900">
              <a:buFont typeface="Arial" panose="020B0604020202020204" pitchFamily="34" charset="0"/>
              <a:buChar char="•"/>
            </a:pPr>
            <a:endParaRPr lang="en-GB" dirty="0">
              <a:solidFill>
                <a:schemeClr val="tx2"/>
              </a:solidFill>
              <a:latin typeface="Arial Rounded MT Bold" panose="020F0704030504030204" pitchFamily="34" charset="0"/>
            </a:endParaRPr>
          </a:p>
          <a:p>
            <a:pPr marL="342900" indent="-342900">
              <a:buFont typeface="Arial" panose="020B0604020202020204" pitchFamily="34" charset="0"/>
              <a:buChar char="•"/>
            </a:pPr>
            <a:r>
              <a:rPr lang="en-GB" sz="2400" dirty="0" smtClean="0">
                <a:solidFill>
                  <a:schemeClr val="tx2"/>
                </a:solidFill>
                <a:latin typeface="Arial Rounded MT Bold" panose="020F0704030504030204" pitchFamily="34" charset="0"/>
              </a:rPr>
              <a:t>School of History , Archaeology and Classics </a:t>
            </a:r>
            <a:r>
              <a:rPr lang="en-GB" sz="2000" dirty="0" smtClean="0">
                <a:solidFill>
                  <a:schemeClr val="tx2"/>
                </a:solidFill>
                <a:latin typeface="Arial Rounded MT Bold" panose="020F0704030504030204" pitchFamily="34" charset="0"/>
              </a:rPr>
              <a:t>“Easy answer. We don’t use them!”</a:t>
            </a:r>
          </a:p>
          <a:p>
            <a:pPr marL="342900" indent="-342900">
              <a:buFont typeface="Arial" panose="020B0604020202020204" pitchFamily="34" charset="0"/>
              <a:buChar char="•"/>
            </a:pPr>
            <a:endParaRPr lang="en-GB" dirty="0">
              <a:solidFill>
                <a:schemeClr val="tx2"/>
              </a:solidFill>
              <a:latin typeface="Arial Rounded MT Bold" panose="020F0704030504030204" pitchFamily="34" charset="0"/>
            </a:endParaRPr>
          </a:p>
          <a:p>
            <a:pPr marL="342900" indent="-342900">
              <a:buFont typeface="Arial" panose="020B0604020202020204" pitchFamily="34" charset="0"/>
              <a:buChar char="•"/>
            </a:pPr>
            <a:endParaRPr lang="en-GB"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272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wipe(down)">
                                      <p:cBhvr>
                                        <p:cTn id="7" dur="580">
                                          <p:stCondLst>
                                            <p:cond delay="0"/>
                                          </p:stCondLst>
                                        </p:cTn>
                                        <p:tgtEl>
                                          <p:spTgt spid="2">
                                            <p:txEl>
                                              <p:pRg st="10" end="10"/>
                                            </p:txEl>
                                          </p:spTgt>
                                        </p:tgtEl>
                                      </p:cBhvr>
                                    </p:animEffect>
                                    <p:anim calcmode="lin" valueType="num">
                                      <p:cBhvr>
                                        <p:cTn id="8"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0" end="10"/>
                                            </p:txEl>
                                          </p:spTgt>
                                        </p:tgtEl>
                                      </p:cBhvr>
                                      <p:to x="100000" y="60000"/>
                                    </p:animScale>
                                    <p:animScale>
                                      <p:cBhvr>
                                        <p:cTn id="14" dur="166" decel="50000">
                                          <p:stCondLst>
                                            <p:cond delay="676"/>
                                          </p:stCondLst>
                                        </p:cTn>
                                        <p:tgtEl>
                                          <p:spTgt spid="2">
                                            <p:txEl>
                                              <p:pRg st="10" end="10"/>
                                            </p:txEl>
                                          </p:spTgt>
                                        </p:tgtEl>
                                      </p:cBhvr>
                                      <p:to x="100000" y="100000"/>
                                    </p:animScale>
                                    <p:animScale>
                                      <p:cBhvr>
                                        <p:cTn id="15" dur="26">
                                          <p:stCondLst>
                                            <p:cond delay="1312"/>
                                          </p:stCondLst>
                                        </p:cTn>
                                        <p:tgtEl>
                                          <p:spTgt spid="2">
                                            <p:txEl>
                                              <p:pRg st="10" end="10"/>
                                            </p:txEl>
                                          </p:spTgt>
                                        </p:tgtEl>
                                      </p:cBhvr>
                                      <p:to x="100000" y="80000"/>
                                    </p:animScale>
                                    <p:animScale>
                                      <p:cBhvr>
                                        <p:cTn id="16" dur="166" decel="50000">
                                          <p:stCondLst>
                                            <p:cond delay="1338"/>
                                          </p:stCondLst>
                                        </p:cTn>
                                        <p:tgtEl>
                                          <p:spTgt spid="2">
                                            <p:txEl>
                                              <p:pRg st="10" end="10"/>
                                            </p:txEl>
                                          </p:spTgt>
                                        </p:tgtEl>
                                      </p:cBhvr>
                                      <p:to x="100000" y="100000"/>
                                    </p:animScale>
                                    <p:animScale>
                                      <p:cBhvr>
                                        <p:cTn id="17" dur="26">
                                          <p:stCondLst>
                                            <p:cond delay="1642"/>
                                          </p:stCondLst>
                                        </p:cTn>
                                        <p:tgtEl>
                                          <p:spTgt spid="2">
                                            <p:txEl>
                                              <p:pRg st="10" end="10"/>
                                            </p:txEl>
                                          </p:spTgt>
                                        </p:tgtEl>
                                      </p:cBhvr>
                                      <p:to x="100000" y="90000"/>
                                    </p:animScale>
                                    <p:animScale>
                                      <p:cBhvr>
                                        <p:cTn id="18" dur="166" decel="50000">
                                          <p:stCondLst>
                                            <p:cond delay="1668"/>
                                          </p:stCondLst>
                                        </p:cTn>
                                        <p:tgtEl>
                                          <p:spTgt spid="2">
                                            <p:txEl>
                                              <p:pRg st="10" end="10"/>
                                            </p:txEl>
                                          </p:spTgt>
                                        </p:tgtEl>
                                      </p:cBhvr>
                                      <p:to x="100000" y="100000"/>
                                    </p:animScale>
                                    <p:animScale>
                                      <p:cBhvr>
                                        <p:cTn id="19" dur="26">
                                          <p:stCondLst>
                                            <p:cond delay="1808"/>
                                          </p:stCondLst>
                                        </p:cTn>
                                        <p:tgtEl>
                                          <p:spTgt spid="2">
                                            <p:txEl>
                                              <p:pRg st="10" end="10"/>
                                            </p:txEl>
                                          </p:spTgt>
                                        </p:tgtEl>
                                      </p:cBhvr>
                                      <p:to x="100000" y="95000"/>
                                    </p:animScale>
                                    <p:animScale>
                                      <p:cBhvr>
                                        <p:cTn id="20" dur="166" decel="50000">
                                          <p:stCondLst>
                                            <p:cond delay="1834"/>
                                          </p:stCondLst>
                                        </p:cTn>
                                        <p:tgtEl>
                                          <p:spTgt spid="2">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280920" cy="5201424"/>
          </a:xfrm>
          <a:prstGeom prst="rect">
            <a:avLst/>
          </a:prstGeom>
          <a:noFill/>
        </p:spPr>
        <p:txBody>
          <a:bodyPr wrap="square" rtlCol="0">
            <a:spAutoFit/>
          </a:bodyPr>
          <a:lstStyle/>
          <a:p>
            <a:r>
              <a:rPr lang="en-GB" sz="4000" dirty="0" smtClean="0">
                <a:solidFill>
                  <a:schemeClr val="tx2"/>
                </a:solidFill>
                <a:latin typeface="Arial Rounded MT Bold" panose="020F0704030504030204" pitchFamily="34" charset="0"/>
              </a:rPr>
              <a:t>Conclusions?</a:t>
            </a:r>
          </a:p>
          <a:p>
            <a:endParaRPr lang="en-GB" dirty="0">
              <a:solidFill>
                <a:schemeClr val="tx2"/>
              </a:solidFill>
              <a:latin typeface="Arial Rounded MT Bold" panose="020F0704030504030204" pitchFamily="34" charset="0"/>
            </a:endParaRPr>
          </a:p>
          <a:p>
            <a:r>
              <a:rPr lang="en-GB" sz="2400" dirty="0" smtClean="0">
                <a:solidFill>
                  <a:schemeClr val="tx2"/>
                </a:solidFill>
                <a:latin typeface="Arial Rounded MT Bold" panose="020F0704030504030204" pitchFamily="34" charset="0"/>
              </a:rPr>
              <a:t>Evidence informal and incomplete – primarily gathered from research support staff</a:t>
            </a:r>
          </a:p>
          <a:p>
            <a:endParaRPr lang="en-GB" sz="2000"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Varied research landscapes (22 Schools plus Research </a:t>
            </a:r>
            <a:r>
              <a:rPr lang="en-GB" sz="2000" dirty="0">
                <a:solidFill>
                  <a:schemeClr val="tx2"/>
                </a:solidFill>
                <a:latin typeface="Arial Rounded MT Bold" panose="020F0704030504030204" pitchFamily="34" charset="0"/>
              </a:rPr>
              <a:t>C</a:t>
            </a:r>
            <a:r>
              <a:rPr lang="en-GB" sz="2000" dirty="0" smtClean="0">
                <a:solidFill>
                  <a:schemeClr val="tx2"/>
                </a:solidFill>
                <a:latin typeface="Arial Rounded MT Bold" panose="020F0704030504030204" pitchFamily="34" charset="0"/>
              </a:rPr>
              <a:t>entres &amp; Institutes)</a:t>
            </a:r>
          </a:p>
          <a:p>
            <a:pPr marL="285750" indent="-285750">
              <a:buFont typeface="Arial" panose="020B0604020202020204" pitchFamily="34" charset="0"/>
              <a:buChar char="•"/>
            </a:pPr>
            <a:endParaRPr lang="en-GB" sz="2000"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Varied technical competencies  (Sciences versus Humanities)</a:t>
            </a:r>
          </a:p>
          <a:p>
            <a:pPr marL="285750" indent="-285750">
              <a:buFont typeface="Arial" panose="020B0604020202020204" pitchFamily="34" charset="0"/>
              <a:buChar char="•"/>
            </a:pPr>
            <a:endParaRPr lang="en-GB" sz="2000"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r>
              <a:rPr lang="en-GB" sz="2000" dirty="0" smtClean="0">
                <a:solidFill>
                  <a:schemeClr val="tx2"/>
                </a:solidFill>
                <a:latin typeface="Arial Rounded MT Bold" panose="020F0704030504030204" pitchFamily="34" charset="0"/>
              </a:rPr>
              <a:t>Varied complexities (OneNote, Excel, </a:t>
            </a:r>
            <a:r>
              <a:rPr lang="en-GB" sz="2000" dirty="0" err="1" smtClean="0">
                <a:solidFill>
                  <a:schemeClr val="tx2"/>
                </a:solidFill>
                <a:latin typeface="Arial Rounded MT Bold" panose="020F0704030504030204" pitchFamily="34" charset="0"/>
              </a:rPr>
              <a:t>Rspace</a:t>
            </a:r>
            <a:r>
              <a:rPr lang="en-GB" sz="2000" dirty="0" smtClean="0">
                <a:solidFill>
                  <a:schemeClr val="tx2"/>
                </a:solidFill>
                <a:latin typeface="Arial Rounded MT Bold" panose="020F0704030504030204" pitchFamily="34" charset="0"/>
              </a:rPr>
              <a:t>, </a:t>
            </a:r>
            <a:r>
              <a:rPr lang="en-GB" sz="2000" dirty="0" err="1" smtClean="0">
                <a:solidFill>
                  <a:schemeClr val="tx2"/>
                </a:solidFill>
                <a:latin typeface="Arial Rounded MT Bold" panose="020F0704030504030204" pitchFamily="34" charset="0"/>
              </a:rPr>
              <a:t>Jupyter</a:t>
            </a:r>
            <a:r>
              <a:rPr lang="en-GB" sz="2000" dirty="0" smtClean="0">
                <a:solidFill>
                  <a:schemeClr val="tx2"/>
                </a:solidFill>
                <a:latin typeface="Arial Rounded MT Bold" panose="020F0704030504030204" pitchFamily="34" charset="0"/>
              </a:rPr>
              <a:t>, Python Notebook)</a:t>
            </a:r>
          </a:p>
          <a:p>
            <a:pPr marL="285750" indent="-285750">
              <a:buFont typeface="Arial" panose="020B0604020202020204" pitchFamily="34" charset="0"/>
              <a:buChar char="•"/>
            </a:pPr>
            <a:endParaRPr lang="en-GB" dirty="0" smtClean="0">
              <a:solidFill>
                <a:schemeClr val="tx2"/>
              </a:solidFill>
              <a:latin typeface="Arial Rounded MT Bold" panose="020F0704030504030204" pitchFamily="34" charset="0"/>
            </a:endParaRPr>
          </a:p>
          <a:p>
            <a:pPr marL="285750" indent="-285750">
              <a:buFont typeface="Arial" panose="020B0604020202020204" pitchFamily="34" charset="0"/>
              <a:buChar char="•"/>
            </a:pPr>
            <a:endParaRPr lang="en-GB" sz="800" dirty="0" smtClean="0">
              <a:solidFill>
                <a:schemeClr val="tx2"/>
              </a:solidFill>
              <a:latin typeface="Arial Rounded MT Bold" panose="020F0704030504030204" pitchFamily="34" charset="0"/>
            </a:endParaRPr>
          </a:p>
          <a:p>
            <a:r>
              <a:rPr lang="en-GB" sz="2400" dirty="0" smtClean="0">
                <a:solidFill>
                  <a:schemeClr val="tx2"/>
                </a:solidFill>
                <a:latin typeface="Arial Rounded MT Bold" panose="020F0704030504030204" pitchFamily="34" charset="0"/>
              </a:rPr>
              <a:t>Main observation - there’s not a one-size fit all solution</a:t>
            </a:r>
          </a:p>
          <a:p>
            <a:endParaRPr lang="en-GB" sz="800" dirty="0">
              <a:solidFill>
                <a:schemeClr val="tx2"/>
              </a:solidFill>
              <a:latin typeface="Arial Rounded MT Bold" panose="020F0704030504030204" pitchFamily="34" charset="0"/>
            </a:endParaRPr>
          </a:p>
          <a:p>
            <a:r>
              <a:rPr lang="en-GB" sz="2400" dirty="0" smtClean="0">
                <a:solidFill>
                  <a:schemeClr val="tx2"/>
                </a:solidFill>
                <a:latin typeface="Arial Rounded MT Bold" panose="020F0704030504030204" pitchFamily="34" charset="0"/>
              </a:rPr>
              <a:t>Further formal information gathering required in order to yield a comprehensive picture of ELN activity at </a:t>
            </a:r>
            <a:r>
              <a:rPr lang="en-GB" sz="2400" dirty="0" err="1" smtClean="0">
                <a:solidFill>
                  <a:schemeClr val="tx2"/>
                </a:solidFill>
                <a:latin typeface="Arial Rounded MT Bold" panose="020F0704030504030204" pitchFamily="34" charset="0"/>
              </a:rPr>
              <a:t>UoE</a:t>
            </a:r>
            <a:r>
              <a:rPr lang="en-GB" sz="2400" dirty="0" smtClean="0">
                <a:solidFill>
                  <a:schemeClr val="tx2"/>
                </a:solidFill>
                <a:latin typeface="Arial Rounded MT Bold" panose="020F0704030504030204" pitchFamily="34" charset="0"/>
              </a:rPr>
              <a:t>.</a:t>
            </a:r>
            <a:endParaRPr lang="en-GB" sz="2400" dirty="0">
              <a:solidFill>
                <a:schemeClr val="tx2"/>
              </a:solidFill>
              <a:latin typeface="Arial Rounded MT Bold" panose="020F07040305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553" y="6093296"/>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27808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457200" y="1600200"/>
            <a:ext cx="8229600" cy="4525963"/>
          </a:xfrm>
          <a:noFill/>
        </p:spPr>
        <p:txBody>
          <a:bodyPr/>
          <a:lstStyle/>
          <a:p>
            <a:pPr marL="282575" lvl="0" indent="-282575" defTabSz="914400" eaLnBrk="1" fontAlgn="auto" hangingPunct="1">
              <a:spcBef>
                <a:spcPts val="2000"/>
              </a:spcBef>
              <a:spcAft>
                <a:spcPts val="0"/>
              </a:spcAft>
              <a:buNone/>
            </a:pPr>
            <a:endParaRPr lang="en-GB" sz="2400" dirty="0" smtClean="0">
              <a:solidFill>
                <a:schemeClr val="bg1"/>
              </a:solidFill>
              <a:latin typeface="+mn-lt"/>
              <a:ea typeface="Arial Unicode MS" panose="020B0604020202020204" pitchFamily="34" charset="-128"/>
              <a:cs typeface="Arial Unicode MS" panose="020B0604020202020204" pitchFamily="34" charset="-128"/>
            </a:endParaRPr>
          </a:p>
          <a:p>
            <a:pPr marL="282575" lvl="0" indent="-282575" algn="ctr" defTabSz="914400" eaLnBrk="1" fontAlgn="auto" hangingPunct="1">
              <a:spcBef>
                <a:spcPts val="2000"/>
              </a:spcBef>
              <a:spcAft>
                <a:spcPts val="0"/>
              </a:spcAft>
              <a:buNone/>
            </a:pPr>
            <a:r>
              <a:rPr lang="en-GB" sz="4000" dirty="0" smtClean="0">
                <a:solidFill>
                  <a:schemeClr val="tx2">
                    <a:lumMod val="75000"/>
                  </a:schemeClr>
                </a:solidFill>
                <a:latin typeface="Arial Rounded MT Bold" panose="020F0704030504030204" pitchFamily="34" charset="0"/>
              </a:rPr>
              <a:t>Thank You</a:t>
            </a:r>
          </a:p>
          <a:p>
            <a:pPr marL="282575" lvl="0" indent="-282575" algn="ctr" defTabSz="914400" eaLnBrk="1" fontAlgn="auto" hangingPunct="1">
              <a:spcBef>
                <a:spcPts val="2000"/>
              </a:spcBef>
              <a:spcAft>
                <a:spcPts val="0"/>
              </a:spcAft>
              <a:buNone/>
            </a:pPr>
            <a:endParaRPr lang="en-GB" sz="4000" dirty="0" smtClean="0">
              <a:solidFill>
                <a:schemeClr val="tx2">
                  <a:lumMod val="75000"/>
                </a:schemeClr>
              </a:solidFill>
              <a:latin typeface="Arial Rounded MT Bold" panose="020F0704030504030204" pitchFamily="34" charset="0"/>
            </a:endParaRPr>
          </a:p>
          <a:p>
            <a:pPr marL="282575" lvl="0" indent="-282575" algn="ctr" defTabSz="914400" eaLnBrk="1" fontAlgn="auto" hangingPunct="1">
              <a:spcBef>
                <a:spcPts val="2000"/>
              </a:spcBef>
              <a:spcAft>
                <a:spcPts val="0"/>
              </a:spcAft>
              <a:buNone/>
            </a:pPr>
            <a:r>
              <a:rPr lang="en-GB" sz="4000" dirty="0" smtClean="0">
                <a:solidFill>
                  <a:schemeClr val="tx2">
                    <a:lumMod val="75000"/>
                  </a:schemeClr>
                </a:solidFill>
                <a:latin typeface="Arial Rounded MT Bold" panose="020F0704030504030204" pitchFamily="34" charset="0"/>
              </a:rPr>
              <a:t>stuart.macdonald@ed.ac.uk</a:t>
            </a:r>
            <a:endParaRPr lang="en-GB" sz="4000" dirty="0">
              <a:solidFill>
                <a:schemeClr val="tx2">
                  <a:lumMod val="75000"/>
                </a:schemeClr>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337573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1" y="476672"/>
            <a:ext cx="8051875" cy="546185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6165304"/>
            <a:ext cx="35972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8408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noFill/>
        </p:spPr>
        <p:txBody>
          <a:bodyPr/>
          <a:lstStyle/>
          <a:p>
            <a:pPr algn="l">
              <a:defRPr/>
            </a:pPr>
            <a:r>
              <a:rPr lang="en-US" sz="4000" dirty="0" smtClean="0">
                <a:solidFill>
                  <a:srgbClr val="002060"/>
                </a:solidFill>
                <a:latin typeface="Arial Rounded MT Bold" panose="020F0704030504030204" pitchFamily="34" charset="0"/>
                <a:ea typeface="Times New Roman" charset="0"/>
                <a:cs typeface="Times New Roman" charset="0"/>
              </a:rPr>
              <a:t>Research Data Management (RDM) </a:t>
            </a:r>
          </a:p>
        </p:txBody>
      </p:sp>
      <p:sp>
        <p:nvSpPr>
          <p:cNvPr id="3" name="Content Placeholder 4"/>
          <p:cNvSpPr>
            <a:spLocks noGrp="1"/>
          </p:cNvSpPr>
          <p:nvPr>
            <p:ph idx="1"/>
          </p:nvPr>
        </p:nvSpPr>
        <p:spPr>
          <a:xfrm>
            <a:off x="395536" y="1700808"/>
            <a:ext cx="8229600" cy="4525963"/>
          </a:xfrm>
          <a:noFill/>
        </p:spPr>
        <p:txBody>
          <a:bodyPr/>
          <a:lstStyle/>
          <a:p>
            <a:r>
              <a:rPr lang="en-GB" sz="2200" dirty="0" smtClean="0">
                <a:solidFill>
                  <a:srgbClr val="002060"/>
                </a:solidFill>
                <a:latin typeface="Arial Rounded MT Bold" panose="020F0704030504030204" pitchFamily="34" charset="0"/>
              </a:rPr>
              <a:t>Data </a:t>
            </a:r>
            <a:r>
              <a:rPr lang="en-GB" sz="2200" dirty="0">
                <a:solidFill>
                  <a:srgbClr val="002060"/>
                </a:solidFill>
                <a:latin typeface="Arial Rounded MT Bold" panose="020F0704030504030204" pitchFamily="34" charset="0"/>
              </a:rPr>
              <a:t>management is a general term covering how </a:t>
            </a:r>
            <a:r>
              <a:rPr lang="en-GB" sz="2200" dirty="0" smtClean="0">
                <a:solidFill>
                  <a:srgbClr val="002060"/>
                </a:solidFill>
                <a:latin typeface="Arial Rounded MT Bold" panose="020F0704030504030204" pitchFamily="34" charset="0"/>
              </a:rPr>
              <a:t>to organise</a:t>
            </a:r>
            <a:r>
              <a:rPr lang="en-GB" sz="2200" dirty="0">
                <a:solidFill>
                  <a:srgbClr val="002060"/>
                </a:solidFill>
                <a:latin typeface="Arial Rounded MT Bold" panose="020F0704030504030204" pitchFamily="34" charset="0"/>
              </a:rPr>
              <a:t>, structure, store, and care for the </a:t>
            </a:r>
            <a:r>
              <a:rPr lang="en-GB" sz="2200" dirty="0" smtClean="0">
                <a:solidFill>
                  <a:srgbClr val="002060"/>
                </a:solidFill>
                <a:latin typeface="Arial Rounded MT Bold" panose="020F0704030504030204" pitchFamily="34" charset="0"/>
              </a:rPr>
              <a:t>data </a:t>
            </a:r>
            <a:r>
              <a:rPr lang="en-GB" sz="2200" dirty="0">
                <a:solidFill>
                  <a:srgbClr val="002060"/>
                </a:solidFill>
                <a:latin typeface="Arial Rounded MT Bold" panose="020F0704030504030204" pitchFamily="34" charset="0"/>
              </a:rPr>
              <a:t>used or generated during </a:t>
            </a:r>
            <a:r>
              <a:rPr lang="en-GB" sz="2200" dirty="0" smtClean="0">
                <a:solidFill>
                  <a:srgbClr val="002060"/>
                </a:solidFill>
                <a:latin typeface="Arial Rounded MT Bold" panose="020F0704030504030204" pitchFamily="34" charset="0"/>
              </a:rPr>
              <a:t>the lifetime of a research project.</a:t>
            </a:r>
          </a:p>
          <a:p>
            <a:endParaRPr lang="en-GB" sz="1200" dirty="0" smtClean="0">
              <a:solidFill>
                <a:srgbClr val="002060"/>
              </a:solidFill>
              <a:latin typeface="Arial Rounded MT Bold" panose="020F0704030504030204" pitchFamily="34" charset="0"/>
            </a:endParaRPr>
          </a:p>
          <a:p>
            <a:r>
              <a:rPr lang="en-GB" sz="2200" dirty="0" smtClean="0">
                <a:solidFill>
                  <a:srgbClr val="002060"/>
                </a:solidFill>
                <a:latin typeface="Arial Rounded MT Bold" panose="020F0704030504030204" pitchFamily="34" charset="0"/>
              </a:rPr>
              <a:t>It includes:</a:t>
            </a:r>
          </a:p>
          <a:p>
            <a:pPr lvl="1"/>
            <a:r>
              <a:rPr lang="en-GB" sz="2200" dirty="0">
                <a:solidFill>
                  <a:srgbClr val="002060"/>
                </a:solidFill>
                <a:latin typeface="Arial Rounded MT Bold" panose="020F0704030504030204" pitchFamily="34" charset="0"/>
              </a:rPr>
              <a:t>How you deal with data on a day-to-day basis over the lifetime of a project,</a:t>
            </a:r>
          </a:p>
          <a:p>
            <a:pPr lvl="1"/>
            <a:r>
              <a:rPr lang="en-GB" sz="2200" dirty="0">
                <a:solidFill>
                  <a:srgbClr val="002060"/>
                </a:solidFill>
                <a:latin typeface="Arial Rounded MT Bold" panose="020F0704030504030204" pitchFamily="34" charset="0"/>
              </a:rPr>
              <a:t>What happens to data after the project concludes.</a:t>
            </a:r>
          </a:p>
          <a:p>
            <a:pPr>
              <a:spcBef>
                <a:spcPts val="0"/>
              </a:spcBef>
              <a:spcAft>
                <a:spcPts val="600"/>
              </a:spcAft>
            </a:pPr>
            <a:endParaRPr lang="en-GB" sz="1200" dirty="0">
              <a:solidFill>
                <a:srgbClr val="002060"/>
              </a:solidFill>
              <a:latin typeface="Arial Rounded MT Bold" panose="020F0704030504030204" pitchFamily="34" charset="0"/>
            </a:endParaRPr>
          </a:p>
          <a:p>
            <a:pPr>
              <a:spcBef>
                <a:spcPts val="600"/>
              </a:spcBef>
              <a:spcAft>
                <a:spcPts val="600"/>
              </a:spcAft>
            </a:pPr>
            <a:r>
              <a:rPr lang="en-GB" sz="2200" dirty="0">
                <a:solidFill>
                  <a:srgbClr val="002060"/>
                </a:solidFill>
                <a:latin typeface="Arial Rounded MT Bold" panose="020F0704030504030204" pitchFamily="34" charset="0"/>
              </a:rPr>
              <a:t>RDM is considered an essential part of good research practice. </a:t>
            </a:r>
          </a:p>
          <a:p>
            <a:endParaRPr lang="en-GB" dirty="0" smtClean="0"/>
          </a:p>
          <a:p>
            <a:pPr lvl="1"/>
            <a:endParaRPr lang="en-GB" sz="1200" dirty="0" smtClean="0"/>
          </a:p>
          <a:p>
            <a:endParaRPr lang="en-GB" dirty="0"/>
          </a:p>
          <a:p>
            <a:pPr marL="0" indent="0">
              <a:spcBef>
                <a:spcPts val="600"/>
              </a:spcBef>
              <a:buNone/>
            </a:pPr>
            <a:endParaRPr lang="en-GB" sz="2000" dirty="0"/>
          </a:p>
        </p:txBody>
      </p:sp>
    </p:spTree>
    <p:extLst>
      <p:ext uri="{BB962C8B-B14F-4D97-AF65-F5344CB8AC3E}">
        <p14:creationId xmlns:p14="http://schemas.microsoft.com/office/powerpoint/2010/main" val="291857234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4000" dirty="0" smtClean="0">
                <a:solidFill>
                  <a:srgbClr val="002060"/>
                </a:solidFill>
                <a:latin typeface="Arial Rounded MT Bold" panose="020F0704030504030204" pitchFamily="34" charset="0"/>
              </a:rPr>
              <a:t>Activities involved in RDM</a:t>
            </a:r>
            <a:endParaRPr lang="en-GB" sz="4000" dirty="0">
              <a:solidFill>
                <a:srgbClr val="00206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290835"/>
            <a:ext cx="3960440" cy="3162773"/>
          </a:xfrm>
        </p:spPr>
      </p:pic>
      <p:sp>
        <p:nvSpPr>
          <p:cNvPr id="5" name="TextBox 4"/>
          <p:cNvSpPr txBox="1"/>
          <p:nvPr/>
        </p:nvSpPr>
        <p:spPr>
          <a:xfrm>
            <a:off x="5364088" y="1772816"/>
            <a:ext cx="2952328" cy="369332"/>
          </a:xfrm>
          <a:prstGeom prst="rect">
            <a:avLst/>
          </a:prstGeom>
          <a:noFill/>
        </p:spPr>
        <p:txBody>
          <a:bodyPr wrap="square" rtlCol="0">
            <a:spAutoFit/>
          </a:bodyPr>
          <a:lstStyle/>
          <a:p>
            <a:endParaRPr lang="en-GB" dirty="0">
              <a:solidFill>
                <a:srgbClr val="000000"/>
              </a:solidFill>
            </a:endParaRPr>
          </a:p>
        </p:txBody>
      </p:sp>
      <p:sp>
        <p:nvSpPr>
          <p:cNvPr id="7" name="TextBox 6"/>
          <p:cNvSpPr txBox="1"/>
          <p:nvPr/>
        </p:nvSpPr>
        <p:spPr>
          <a:xfrm>
            <a:off x="2399219" y="1325895"/>
            <a:ext cx="3767269" cy="830997"/>
          </a:xfrm>
          <a:prstGeom prst="rect">
            <a:avLst/>
          </a:prstGeom>
          <a:noFill/>
        </p:spPr>
        <p:txBody>
          <a:bodyPr wrap="square" rtlCol="0">
            <a:spAutoFit/>
          </a:bodyPr>
          <a:lstStyle/>
          <a:p>
            <a:r>
              <a:rPr lang="en-GB" sz="1200" dirty="0" smtClean="0">
                <a:solidFill>
                  <a:schemeClr val="tx2">
                    <a:lumMod val="75000"/>
                  </a:schemeClr>
                </a:solidFill>
                <a:latin typeface="Arial Rounded MT Bold" panose="020F0704030504030204" pitchFamily="34" charset="0"/>
              </a:rPr>
              <a:t>Type, format volume of data, chosen software for long-term access, secondary data, file naming, structure, versioning, quality assurance processes.</a:t>
            </a:r>
            <a:endParaRPr lang="en-GB" sz="1200" dirty="0">
              <a:solidFill>
                <a:schemeClr val="tx2">
                  <a:lumMod val="75000"/>
                </a:schemeClr>
              </a:solidFill>
              <a:latin typeface="Arial Rounded MT Bold" panose="020F0704030504030204" pitchFamily="34" charset="0"/>
            </a:endParaRPr>
          </a:p>
        </p:txBody>
      </p:sp>
      <p:sp>
        <p:nvSpPr>
          <p:cNvPr id="9" name="TextBox 8"/>
          <p:cNvSpPr txBox="1"/>
          <p:nvPr/>
        </p:nvSpPr>
        <p:spPr>
          <a:xfrm>
            <a:off x="6258181" y="2799082"/>
            <a:ext cx="2376264" cy="1200329"/>
          </a:xfrm>
          <a:prstGeom prst="rect">
            <a:avLst/>
          </a:prstGeom>
          <a:noFill/>
        </p:spPr>
        <p:txBody>
          <a:bodyPr wrap="square" rtlCol="0">
            <a:spAutoFit/>
          </a:bodyPr>
          <a:lstStyle/>
          <a:p>
            <a:r>
              <a:rPr lang="en-GB" sz="1200" dirty="0" smtClean="0">
                <a:solidFill>
                  <a:schemeClr val="tx2">
                    <a:lumMod val="75000"/>
                  </a:schemeClr>
                </a:solidFill>
                <a:latin typeface="Arial Rounded MT Bold" panose="020F0704030504030204" pitchFamily="34" charset="0"/>
              </a:rPr>
              <a:t>Information needed for the data to be understood in future,  metadata standards, methodology, definition of variables, format &amp; file type of data.</a:t>
            </a:r>
            <a:endParaRPr lang="en-GB" sz="1200" dirty="0">
              <a:solidFill>
                <a:schemeClr val="tx2">
                  <a:lumMod val="75000"/>
                </a:schemeClr>
              </a:solidFill>
              <a:latin typeface="Arial Rounded MT Bold" panose="020F0704030504030204" pitchFamily="34" charset="0"/>
            </a:endParaRPr>
          </a:p>
        </p:txBody>
      </p:sp>
      <p:sp>
        <p:nvSpPr>
          <p:cNvPr id="10" name="TextBox 9"/>
          <p:cNvSpPr txBox="1"/>
          <p:nvPr/>
        </p:nvSpPr>
        <p:spPr>
          <a:xfrm>
            <a:off x="6242507" y="4241735"/>
            <a:ext cx="2233262" cy="1200329"/>
          </a:xfrm>
          <a:prstGeom prst="rect">
            <a:avLst/>
          </a:prstGeom>
          <a:noFill/>
        </p:spPr>
        <p:txBody>
          <a:bodyPr wrap="square" rtlCol="0">
            <a:spAutoFit/>
          </a:bodyPr>
          <a:lstStyle/>
          <a:p>
            <a:r>
              <a:rPr lang="en-GB" sz="1200" dirty="0" smtClean="0">
                <a:solidFill>
                  <a:schemeClr val="tx2">
                    <a:lumMod val="75000"/>
                  </a:schemeClr>
                </a:solidFill>
                <a:latin typeface="Arial Rounded MT Bold" panose="020F0704030504030204" pitchFamily="34" charset="0"/>
              </a:rPr>
              <a:t>Access restrictions, risks to data security, appropriate methods to transfer / share data, encryption, legal, ethical issues.</a:t>
            </a:r>
            <a:endParaRPr lang="en-GB" sz="1200" dirty="0">
              <a:solidFill>
                <a:schemeClr val="tx2">
                  <a:lumMod val="75000"/>
                </a:schemeClr>
              </a:solidFill>
              <a:latin typeface="Arial Rounded MT Bold" panose="020F0704030504030204" pitchFamily="34" charset="0"/>
            </a:endParaRPr>
          </a:p>
        </p:txBody>
      </p:sp>
      <p:sp>
        <p:nvSpPr>
          <p:cNvPr id="12" name="TextBox 11"/>
          <p:cNvSpPr txBox="1"/>
          <p:nvPr/>
        </p:nvSpPr>
        <p:spPr>
          <a:xfrm>
            <a:off x="2104525" y="6034579"/>
            <a:ext cx="3024336" cy="646331"/>
          </a:xfrm>
          <a:prstGeom prst="rect">
            <a:avLst/>
          </a:prstGeom>
          <a:noFill/>
        </p:spPr>
        <p:txBody>
          <a:bodyPr wrap="square" rtlCol="0">
            <a:spAutoFit/>
          </a:bodyPr>
          <a:lstStyle/>
          <a:p>
            <a:r>
              <a:rPr lang="en-GB" sz="1200" dirty="0" smtClean="0">
                <a:solidFill>
                  <a:schemeClr val="tx2">
                    <a:lumMod val="75000"/>
                  </a:schemeClr>
                </a:solidFill>
                <a:latin typeface="Arial Rounded MT Bold" panose="020F0704030504030204" pitchFamily="34" charset="0"/>
              </a:rPr>
              <a:t>Secure &amp; sufficient storage for active data, regular backups, disaster recovery</a:t>
            </a:r>
            <a:endParaRPr lang="en-GB" sz="1200" dirty="0">
              <a:solidFill>
                <a:schemeClr val="tx2">
                  <a:lumMod val="75000"/>
                </a:schemeClr>
              </a:solidFill>
              <a:latin typeface="Arial Rounded MT Bold" panose="020F0704030504030204" pitchFamily="34" charset="0"/>
            </a:endParaRPr>
          </a:p>
        </p:txBody>
      </p:sp>
      <p:sp>
        <p:nvSpPr>
          <p:cNvPr id="14" name="TextBox 13"/>
          <p:cNvSpPr txBox="1"/>
          <p:nvPr/>
        </p:nvSpPr>
        <p:spPr>
          <a:xfrm>
            <a:off x="450807" y="4093737"/>
            <a:ext cx="1705035" cy="1569660"/>
          </a:xfrm>
          <a:prstGeom prst="rect">
            <a:avLst/>
          </a:prstGeom>
          <a:noFill/>
        </p:spPr>
        <p:txBody>
          <a:bodyPr wrap="square" rtlCol="0">
            <a:spAutoFit/>
          </a:bodyPr>
          <a:lstStyle/>
          <a:p>
            <a:r>
              <a:rPr lang="en-GB" sz="1200" dirty="0" smtClean="0">
                <a:solidFill>
                  <a:schemeClr val="tx2">
                    <a:lumMod val="75000"/>
                  </a:schemeClr>
                </a:solidFill>
                <a:latin typeface="Arial Rounded MT Bold" panose="020F0704030504030204" pitchFamily="34" charset="0"/>
              </a:rPr>
              <a:t>Make data </a:t>
            </a:r>
            <a:r>
              <a:rPr lang="en-GB" sz="1200" dirty="0">
                <a:solidFill>
                  <a:schemeClr val="tx2">
                    <a:lumMod val="75000"/>
                  </a:schemeClr>
                </a:solidFill>
                <a:latin typeface="Arial Rounded MT Bold" panose="020F0704030504030204" pitchFamily="34" charset="0"/>
              </a:rPr>
              <a:t>publicly available (where possible) at the end of </a:t>
            </a:r>
            <a:r>
              <a:rPr lang="en-GB" sz="1200" dirty="0" smtClean="0">
                <a:solidFill>
                  <a:schemeClr val="tx2">
                    <a:lumMod val="75000"/>
                  </a:schemeClr>
                </a:solidFill>
                <a:latin typeface="Arial Rounded MT Bold" panose="020F0704030504030204" pitchFamily="34" charset="0"/>
              </a:rPr>
              <a:t>a project, license data, any restrictions on sharing, </a:t>
            </a:r>
            <a:r>
              <a:rPr lang="en-GB" sz="1200" dirty="0">
                <a:solidFill>
                  <a:schemeClr val="tx2">
                    <a:lumMod val="75000"/>
                  </a:schemeClr>
                </a:solidFill>
                <a:latin typeface="Arial Rounded MT Bold" panose="020F0704030504030204" pitchFamily="34" charset="0"/>
              </a:rPr>
              <a:t>access controls</a:t>
            </a:r>
            <a:r>
              <a:rPr lang="en-GB" sz="1200" dirty="0" smtClean="0">
                <a:solidFill>
                  <a:schemeClr val="tx2">
                    <a:lumMod val="75000"/>
                  </a:schemeClr>
                </a:solidFill>
                <a:latin typeface="Arial Rounded MT Bold" panose="020F0704030504030204" pitchFamily="34" charset="0"/>
              </a:rPr>
              <a:t>?</a:t>
            </a:r>
            <a:endParaRPr lang="en-GB" sz="1200" dirty="0">
              <a:solidFill>
                <a:schemeClr val="tx2">
                  <a:lumMod val="75000"/>
                </a:schemeClr>
              </a:solidFill>
              <a:latin typeface="Arial Rounded MT Bold" panose="020F0704030504030204" pitchFamily="34" charset="0"/>
            </a:endParaRPr>
          </a:p>
        </p:txBody>
      </p:sp>
      <p:sp>
        <p:nvSpPr>
          <p:cNvPr id="15" name="TextBox 14"/>
          <p:cNvSpPr txBox="1"/>
          <p:nvPr/>
        </p:nvSpPr>
        <p:spPr>
          <a:xfrm>
            <a:off x="517254" y="2717464"/>
            <a:ext cx="1638588" cy="1015663"/>
          </a:xfrm>
          <a:prstGeom prst="rect">
            <a:avLst/>
          </a:prstGeom>
          <a:noFill/>
        </p:spPr>
        <p:txBody>
          <a:bodyPr wrap="square" rtlCol="0">
            <a:spAutoFit/>
          </a:bodyPr>
          <a:lstStyle/>
          <a:p>
            <a:r>
              <a:rPr lang="en-GB" sz="1200" dirty="0" smtClean="0">
                <a:solidFill>
                  <a:schemeClr val="tx2">
                    <a:lumMod val="75000"/>
                  </a:schemeClr>
                </a:solidFill>
                <a:latin typeface="Arial Rounded MT Bold" panose="020F0704030504030204" pitchFamily="34" charset="0"/>
              </a:rPr>
              <a:t>Select retention period, repository choice, costs involved in long-term storage?</a:t>
            </a:r>
            <a:endParaRPr lang="en-GB" sz="1200" dirty="0">
              <a:solidFill>
                <a:schemeClr val="tx2">
                  <a:lumMod val="75000"/>
                </a:schemeClr>
              </a:solidFill>
              <a:latin typeface="Arial Rounded MT Bold" panose="020F0704030504030204" pitchFamily="34" charset="0"/>
            </a:endParaRPr>
          </a:p>
        </p:txBody>
      </p:sp>
      <p:sp>
        <p:nvSpPr>
          <p:cNvPr id="17" name="Right Brace 16"/>
          <p:cNvSpPr/>
          <p:nvPr/>
        </p:nvSpPr>
        <p:spPr>
          <a:xfrm>
            <a:off x="5782037" y="2876013"/>
            <a:ext cx="489656" cy="792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18" name="Right Brace 17"/>
          <p:cNvSpPr/>
          <p:nvPr/>
        </p:nvSpPr>
        <p:spPr>
          <a:xfrm>
            <a:off x="5858745" y="4229808"/>
            <a:ext cx="336241" cy="6480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20" name="Right Brace 19"/>
          <p:cNvSpPr/>
          <p:nvPr/>
        </p:nvSpPr>
        <p:spPr>
          <a:xfrm rot="5400000">
            <a:off x="4001648" y="4977174"/>
            <a:ext cx="492630" cy="12241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21" name="Right Brace 20"/>
          <p:cNvSpPr/>
          <p:nvPr/>
        </p:nvSpPr>
        <p:spPr>
          <a:xfrm rot="16200000">
            <a:off x="3982446" y="1574828"/>
            <a:ext cx="492630" cy="12241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22" name="Right Brace 21"/>
          <p:cNvSpPr/>
          <p:nvPr/>
        </p:nvSpPr>
        <p:spPr>
          <a:xfrm rot="10800000">
            <a:off x="2237385" y="4229808"/>
            <a:ext cx="336241" cy="6480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23" name="Right Brace 22"/>
          <p:cNvSpPr/>
          <p:nvPr/>
        </p:nvSpPr>
        <p:spPr>
          <a:xfrm rot="10800000">
            <a:off x="2155843" y="2862064"/>
            <a:ext cx="489656" cy="792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24" name="TextBox 23"/>
          <p:cNvSpPr txBox="1"/>
          <p:nvPr/>
        </p:nvSpPr>
        <p:spPr>
          <a:xfrm>
            <a:off x="2834409" y="3660857"/>
            <a:ext cx="2863284" cy="338554"/>
          </a:xfrm>
          <a:prstGeom prst="rect">
            <a:avLst/>
          </a:prstGeom>
          <a:noFill/>
        </p:spPr>
        <p:txBody>
          <a:bodyPr wrap="none" rtlCol="0">
            <a:spAutoFit/>
          </a:bodyPr>
          <a:lstStyle/>
          <a:p>
            <a:r>
              <a:rPr lang="en-GB" sz="1600" b="1" dirty="0" smtClean="0">
                <a:solidFill>
                  <a:srgbClr val="FF0000"/>
                </a:solidFill>
              </a:rPr>
              <a:t>Data Management Planning</a:t>
            </a:r>
            <a:endParaRPr lang="en-GB" sz="1600" b="1" dirty="0">
              <a:solidFill>
                <a:srgbClr val="FF0000"/>
              </a:solidFill>
            </a:endParaRPr>
          </a:p>
        </p:txBody>
      </p:sp>
      <p:sp>
        <p:nvSpPr>
          <p:cNvPr id="3" name="Right Bracket 2"/>
          <p:cNvSpPr/>
          <p:nvPr/>
        </p:nvSpPr>
        <p:spPr>
          <a:xfrm>
            <a:off x="8227843" y="1449649"/>
            <a:ext cx="314909" cy="451443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6" name="TextBox 5"/>
          <p:cNvSpPr txBox="1"/>
          <p:nvPr/>
        </p:nvSpPr>
        <p:spPr>
          <a:xfrm rot="16200000">
            <a:off x="6914603" y="3566537"/>
            <a:ext cx="3685624" cy="369332"/>
          </a:xfrm>
          <a:prstGeom prst="rect">
            <a:avLst/>
          </a:prstGeom>
          <a:noFill/>
        </p:spPr>
        <p:txBody>
          <a:bodyPr wrap="none" rtlCol="0">
            <a:spAutoFit/>
          </a:bodyPr>
          <a:lstStyle/>
          <a:p>
            <a:r>
              <a:rPr lang="en-GB" b="1" dirty="0" smtClean="0">
                <a:solidFill>
                  <a:srgbClr val="FF0000"/>
                </a:solidFill>
              </a:rPr>
              <a:t>Day-to-day management of data</a:t>
            </a:r>
            <a:endParaRPr lang="en-GB" b="1" dirty="0">
              <a:solidFill>
                <a:srgbClr val="FF0000"/>
              </a:solidFill>
            </a:endParaRPr>
          </a:p>
        </p:txBody>
      </p:sp>
      <p:sp>
        <p:nvSpPr>
          <p:cNvPr id="11" name="Left Bracket 10"/>
          <p:cNvSpPr/>
          <p:nvPr/>
        </p:nvSpPr>
        <p:spPr>
          <a:xfrm>
            <a:off x="450807" y="2186895"/>
            <a:ext cx="288032" cy="3546361"/>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13" name="TextBox 12"/>
          <p:cNvSpPr txBox="1"/>
          <p:nvPr/>
        </p:nvSpPr>
        <p:spPr>
          <a:xfrm rot="16200000">
            <a:off x="-1588188" y="3783466"/>
            <a:ext cx="3634328" cy="369332"/>
          </a:xfrm>
          <a:prstGeom prst="rect">
            <a:avLst/>
          </a:prstGeom>
          <a:noFill/>
        </p:spPr>
        <p:txBody>
          <a:bodyPr wrap="none" rtlCol="0">
            <a:spAutoFit/>
          </a:bodyPr>
          <a:lstStyle/>
          <a:p>
            <a:r>
              <a:rPr lang="en-GB" b="1" dirty="0" smtClean="0">
                <a:solidFill>
                  <a:srgbClr val="FF0000"/>
                </a:solidFill>
              </a:rPr>
              <a:t>Long-term management of data</a:t>
            </a:r>
            <a:endParaRPr lang="en-GB" b="1" dirty="0">
              <a:solidFill>
                <a:srgbClr val="FF0000"/>
              </a:solidFill>
            </a:endParaRPr>
          </a:p>
        </p:txBody>
      </p:sp>
    </p:spTree>
    <p:extLst>
      <p:ext uri="{BB962C8B-B14F-4D97-AF65-F5344CB8AC3E}">
        <p14:creationId xmlns:p14="http://schemas.microsoft.com/office/powerpoint/2010/main" val="103442756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l"/>
            <a:r>
              <a:rPr lang="en-GB" cap="none" dirty="0" smtClean="0">
                <a:solidFill>
                  <a:schemeClr val="tx2">
                    <a:lumMod val="75000"/>
                  </a:schemeClr>
                </a:solidFill>
                <a:latin typeface="Arial Rounded MT Bold" panose="020F0704030504030204" pitchFamily="34" charset="0"/>
              </a:rPr>
              <a:t>Why manage your data?</a:t>
            </a:r>
            <a:endParaRPr lang="en-GB" cap="none" dirty="0">
              <a:solidFill>
                <a:schemeClr val="tx2">
                  <a:lumMod val="75000"/>
                </a:schemeClr>
              </a:solidFill>
              <a:latin typeface="Arial Rounded MT Bold" panose="020F0704030504030204" pitchFamily="34" charset="0"/>
            </a:endParaRPr>
          </a:p>
        </p:txBody>
      </p:sp>
      <p:sp>
        <p:nvSpPr>
          <p:cNvPr id="3" name="Content Placeholder 2"/>
          <p:cNvSpPr>
            <a:spLocks noGrp="1"/>
          </p:cNvSpPr>
          <p:nvPr>
            <p:ph sz="quarter" idx="1"/>
          </p:nvPr>
        </p:nvSpPr>
        <p:spPr>
          <a:xfrm>
            <a:off x="457200" y="1285568"/>
            <a:ext cx="8229600" cy="5023752"/>
          </a:xfrm>
        </p:spPr>
        <p:txBody>
          <a:bodyPr>
            <a:normAutofit/>
          </a:bodyPr>
          <a:lstStyle/>
          <a:p>
            <a:pPr lvl="0">
              <a:lnSpc>
                <a:spcPct val="110000"/>
              </a:lnSpc>
              <a:spcBef>
                <a:spcPts val="600"/>
              </a:spcBef>
              <a:spcAft>
                <a:spcPts val="600"/>
              </a:spcAft>
              <a:buClr>
                <a:schemeClr val="tx2">
                  <a:lumMod val="75000"/>
                </a:schemeClr>
              </a:buClr>
            </a:pPr>
            <a:r>
              <a:rPr lang="en-GB" sz="2600" dirty="0" smtClean="0">
                <a:solidFill>
                  <a:schemeClr val="tx2">
                    <a:lumMod val="75000"/>
                  </a:schemeClr>
                </a:solidFill>
                <a:latin typeface="Arial Rounded MT Bold" panose="020F0704030504030204" pitchFamily="34" charset="0"/>
                <a:cs typeface="Arial" pitchFamily="34" charset="0"/>
              </a:rPr>
              <a:t>To meet </a:t>
            </a:r>
            <a:r>
              <a:rPr lang="en-GB" sz="2600" dirty="0">
                <a:solidFill>
                  <a:schemeClr val="tx2">
                    <a:lumMod val="75000"/>
                  </a:schemeClr>
                </a:solidFill>
                <a:latin typeface="Arial Rounded MT Bold" panose="020F0704030504030204" pitchFamily="34" charset="0"/>
                <a:cs typeface="Arial" pitchFamily="34" charset="0"/>
              </a:rPr>
              <a:t>funder / university / industry requirements.</a:t>
            </a:r>
          </a:p>
          <a:p>
            <a:pPr lvl="0">
              <a:lnSpc>
                <a:spcPct val="110000"/>
              </a:lnSpc>
              <a:spcBef>
                <a:spcPts val="600"/>
              </a:spcBef>
              <a:spcAft>
                <a:spcPts val="600"/>
              </a:spcAft>
              <a:buClr>
                <a:schemeClr val="tx2">
                  <a:lumMod val="75000"/>
                </a:schemeClr>
              </a:buClr>
            </a:pPr>
            <a:r>
              <a:rPr lang="en-GB" sz="2600" dirty="0">
                <a:solidFill>
                  <a:schemeClr val="tx2">
                    <a:lumMod val="75000"/>
                  </a:schemeClr>
                </a:solidFill>
                <a:latin typeface="Arial Rounded MT Bold" panose="020F0704030504030204" pitchFamily="34" charset="0"/>
                <a:cs typeface="Arial" pitchFamily="34" charset="0"/>
              </a:rPr>
              <a:t>So you can find and understand it when needed.</a:t>
            </a:r>
          </a:p>
          <a:p>
            <a:pPr lvl="0">
              <a:lnSpc>
                <a:spcPct val="110000"/>
              </a:lnSpc>
              <a:spcBef>
                <a:spcPts val="600"/>
              </a:spcBef>
              <a:spcAft>
                <a:spcPts val="600"/>
              </a:spcAft>
              <a:buClr>
                <a:schemeClr val="tx2">
                  <a:lumMod val="75000"/>
                </a:schemeClr>
              </a:buClr>
            </a:pPr>
            <a:r>
              <a:rPr lang="en-GB" sz="2600" dirty="0">
                <a:solidFill>
                  <a:schemeClr val="tx2">
                    <a:lumMod val="75000"/>
                  </a:schemeClr>
                </a:solidFill>
                <a:latin typeface="Arial Rounded MT Bold" panose="020F0704030504030204" pitchFamily="34" charset="0"/>
                <a:cs typeface="Arial" pitchFamily="34" charset="0"/>
              </a:rPr>
              <a:t>To avoid unnecessary </a:t>
            </a:r>
            <a:r>
              <a:rPr lang="en-GB" sz="2600" dirty="0" smtClean="0">
                <a:solidFill>
                  <a:schemeClr val="tx2">
                    <a:lumMod val="75000"/>
                  </a:schemeClr>
                </a:solidFill>
                <a:latin typeface="Arial Rounded MT Bold" panose="020F0704030504030204" pitchFamily="34" charset="0"/>
                <a:cs typeface="Arial" pitchFamily="34" charset="0"/>
              </a:rPr>
              <a:t>duplication &amp; increase efficiency.</a:t>
            </a:r>
            <a:endParaRPr lang="en-GB" sz="2600" dirty="0">
              <a:solidFill>
                <a:schemeClr val="tx2">
                  <a:lumMod val="75000"/>
                </a:schemeClr>
              </a:solidFill>
              <a:latin typeface="Arial Rounded MT Bold" panose="020F0704030504030204" pitchFamily="34" charset="0"/>
              <a:cs typeface="Arial" pitchFamily="34" charset="0"/>
            </a:endParaRPr>
          </a:p>
          <a:p>
            <a:pPr lvl="0">
              <a:lnSpc>
                <a:spcPct val="110000"/>
              </a:lnSpc>
              <a:spcBef>
                <a:spcPts val="600"/>
              </a:spcBef>
              <a:spcAft>
                <a:spcPts val="600"/>
              </a:spcAft>
              <a:buClr>
                <a:schemeClr val="tx2">
                  <a:lumMod val="75000"/>
                </a:schemeClr>
              </a:buClr>
            </a:pPr>
            <a:r>
              <a:rPr lang="en-GB" sz="2600" dirty="0">
                <a:solidFill>
                  <a:schemeClr val="tx2">
                    <a:lumMod val="75000"/>
                  </a:schemeClr>
                </a:solidFill>
                <a:latin typeface="Arial Rounded MT Bold" panose="020F0704030504030204" pitchFamily="34" charset="0"/>
                <a:cs typeface="Arial" pitchFamily="34" charset="0"/>
              </a:rPr>
              <a:t>To validate results if required.</a:t>
            </a:r>
          </a:p>
          <a:p>
            <a:pPr lvl="0">
              <a:lnSpc>
                <a:spcPct val="110000"/>
              </a:lnSpc>
              <a:spcBef>
                <a:spcPts val="600"/>
              </a:spcBef>
              <a:spcAft>
                <a:spcPts val="600"/>
              </a:spcAft>
              <a:buClr>
                <a:schemeClr val="tx2">
                  <a:lumMod val="75000"/>
                </a:schemeClr>
              </a:buClr>
            </a:pPr>
            <a:r>
              <a:rPr lang="en-GB" sz="2600" dirty="0">
                <a:solidFill>
                  <a:schemeClr val="tx2">
                    <a:lumMod val="75000"/>
                  </a:schemeClr>
                </a:solidFill>
                <a:latin typeface="Arial Rounded MT Bold" panose="020F0704030504030204" pitchFamily="34" charset="0"/>
                <a:cs typeface="Arial" pitchFamily="34" charset="0"/>
              </a:rPr>
              <a:t>So your research is visible and has impact.</a:t>
            </a:r>
          </a:p>
          <a:p>
            <a:pPr lvl="0">
              <a:lnSpc>
                <a:spcPct val="110000"/>
              </a:lnSpc>
              <a:spcBef>
                <a:spcPts val="600"/>
              </a:spcBef>
              <a:spcAft>
                <a:spcPts val="600"/>
              </a:spcAft>
              <a:buClr>
                <a:schemeClr val="tx2">
                  <a:lumMod val="75000"/>
                </a:schemeClr>
              </a:buClr>
            </a:pPr>
            <a:r>
              <a:rPr lang="en-GB" sz="2600" dirty="0">
                <a:solidFill>
                  <a:schemeClr val="tx2">
                    <a:lumMod val="75000"/>
                  </a:schemeClr>
                </a:solidFill>
                <a:latin typeface="Arial Rounded MT Bold" panose="020F0704030504030204" pitchFamily="34" charset="0"/>
                <a:cs typeface="Arial" pitchFamily="34" charset="0"/>
              </a:rPr>
              <a:t>To get credit when others cite your work</a:t>
            </a:r>
            <a:r>
              <a:rPr lang="en-GB" sz="2600" dirty="0" smtClean="0">
                <a:solidFill>
                  <a:schemeClr val="tx2">
                    <a:lumMod val="75000"/>
                  </a:schemeClr>
                </a:solidFill>
                <a:latin typeface="Arial Rounded MT Bold" panose="020F0704030504030204" pitchFamily="34" charset="0"/>
                <a:cs typeface="Arial" pitchFamily="34" charset="0"/>
              </a:rPr>
              <a:t>.</a:t>
            </a:r>
          </a:p>
          <a:p>
            <a:pPr lvl="0">
              <a:lnSpc>
                <a:spcPct val="110000"/>
              </a:lnSpc>
              <a:spcBef>
                <a:spcPts val="600"/>
              </a:spcBef>
              <a:spcAft>
                <a:spcPts val="600"/>
              </a:spcAft>
              <a:buClr>
                <a:schemeClr val="tx2">
                  <a:lumMod val="75000"/>
                </a:schemeClr>
              </a:buClr>
            </a:pPr>
            <a:r>
              <a:rPr lang="en-GB" sz="2600" dirty="0" smtClean="0">
                <a:solidFill>
                  <a:schemeClr val="tx2">
                    <a:lumMod val="75000"/>
                  </a:schemeClr>
                </a:solidFill>
                <a:latin typeface="Arial Rounded MT Bold" panose="020F0704030504030204" pitchFamily="34" charset="0"/>
                <a:cs typeface="Arial" pitchFamily="34" charset="0"/>
              </a:rPr>
              <a:t>To avoid data loss</a:t>
            </a:r>
            <a:endParaRPr lang="en-GB" sz="2600" dirty="0">
              <a:solidFill>
                <a:schemeClr val="tx2">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164586700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leaflet7.jpg"/>
          <p:cNvPicPr>
            <a:picLocks noChangeAspect="1"/>
          </p:cNvPicPr>
          <p:nvPr/>
        </p:nvPicPr>
        <p:blipFill>
          <a:blip r:embed="rId3"/>
          <a:srcRect/>
          <a:stretch>
            <a:fillRect/>
          </a:stretch>
        </p:blipFill>
        <p:spPr bwMode="auto">
          <a:xfrm>
            <a:off x="-70855" y="3490525"/>
            <a:ext cx="2386665" cy="3376668"/>
          </a:xfrm>
          <a:prstGeom prst="rect">
            <a:avLst/>
          </a:prstGeom>
          <a:noFill/>
          <a:ln w="9525">
            <a:noFill/>
            <a:miter lim="800000"/>
            <a:headEnd/>
            <a:tailEnd/>
          </a:ln>
        </p:spPr>
      </p:pic>
      <p:sp>
        <p:nvSpPr>
          <p:cNvPr id="2" name="Title 1"/>
          <p:cNvSpPr>
            <a:spLocks noGrp="1"/>
          </p:cNvSpPr>
          <p:nvPr>
            <p:ph type="title"/>
          </p:nvPr>
        </p:nvSpPr>
        <p:spPr>
          <a:xfrm>
            <a:off x="467544" y="-58780"/>
            <a:ext cx="8229600" cy="903342"/>
          </a:xfrm>
        </p:spPr>
        <p:txBody>
          <a:bodyPr/>
          <a:lstStyle/>
          <a:p>
            <a:r>
              <a:rPr lang="en-GB" sz="4000" dirty="0" smtClean="0">
                <a:solidFill>
                  <a:srgbClr val="002060"/>
                </a:solidFill>
                <a:latin typeface="Arial Rounded MT Bold" panose="020F0704030504030204" pitchFamily="34" charset="0"/>
              </a:rPr>
              <a:t>Drivers of RDM </a:t>
            </a:r>
            <a:endParaRPr lang="en-GB" sz="4000" dirty="0">
              <a:solidFill>
                <a:srgbClr val="002060"/>
              </a:solidFill>
              <a:latin typeface="Arial Rounded MT Bold" panose="020F0704030504030204" pitchFamily="34" charset="0"/>
            </a:endParaRPr>
          </a:p>
        </p:txBody>
      </p:sp>
      <p:pic>
        <p:nvPicPr>
          <p:cNvPr id="5" name="Content Placeholder 7" descr="leaflet1.jpg"/>
          <p:cNvPicPr>
            <a:picLocks noChangeAspect="1"/>
          </p:cNvPicPr>
          <p:nvPr/>
        </p:nvPicPr>
        <p:blipFill>
          <a:blip r:embed="rId4"/>
          <a:srcRect/>
          <a:stretch>
            <a:fillRect/>
          </a:stretch>
        </p:blipFill>
        <p:spPr bwMode="auto">
          <a:xfrm>
            <a:off x="2193860" y="2437306"/>
            <a:ext cx="2129234" cy="3014645"/>
          </a:xfrm>
          <a:prstGeom prst="rect">
            <a:avLst/>
          </a:prstGeom>
          <a:noFill/>
          <a:ln>
            <a:miter lim="800000"/>
            <a:headEnd/>
            <a:tailEnd/>
          </a:ln>
        </p:spPr>
      </p:pic>
      <p:pic>
        <p:nvPicPr>
          <p:cNvPr id="4" name="Picture 8" descr="leaflet2.jpg"/>
          <p:cNvPicPr>
            <a:picLocks noChangeAspect="1"/>
          </p:cNvPicPr>
          <p:nvPr/>
        </p:nvPicPr>
        <p:blipFill>
          <a:blip r:embed="rId5"/>
          <a:srcRect/>
          <a:stretch>
            <a:fillRect/>
          </a:stretch>
        </p:blipFill>
        <p:spPr bwMode="auto">
          <a:xfrm>
            <a:off x="0" y="766288"/>
            <a:ext cx="1960822" cy="2951618"/>
          </a:xfrm>
          <a:prstGeom prst="rect">
            <a:avLst/>
          </a:prstGeom>
          <a:noFill/>
          <a:ln w="9525">
            <a:noFill/>
            <a:miter lim="800000"/>
            <a:headEnd/>
            <a:tailEnd/>
          </a:ln>
        </p:spPr>
      </p:pic>
      <p:pic>
        <p:nvPicPr>
          <p:cNvPr id="6" name="Picture 13" descr="leaflet6.jpg"/>
          <p:cNvPicPr>
            <a:picLocks noChangeAspect="1"/>
          </p:cNvPicPr>
          <p:nvPr/>
        </p:nvPicPr>
        <p:blipFill>
          <a:blip r:embed="rId6"/>
          <a:srcRect/>
          <a:stretch>
            <a:fillRect/>
          </a:stretch>
        </p:blipFill>
        <p:spPr bwMode="auto">
          <a:xfrm>
            <a:off x="4323094" y="3451653"/>
            <a:ext cx="2331545" cy="3356201"/>
          </a:xfrm>
          <a:prstGeom prst="rect">
            <a:avLst/>
          </a:prstGeom>
          <a:noFill/>
          <a:ln w="9525">
            <a:noFill/>
            <a:miter lim="800000"/>
            <a:headEnd/>
            <a:tailEnd/>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2500" y="738956"/>
            <a:ext cx="3422474" cy="2644838"/>
          </a:xfrm>
          <a:prstGeom prst="rect">
            <a:avLst/>
          </a:prstGeom>
        </p:spPr>
      </p:pic>
      <p:pic>
        <p:nvPicPr>
          <p:cNvPr id="8" name="Picture 9" descr="leaflet3.jpg"/>
          <p:cNvPicPr>
            <a:picLocks noChangeAspect="1"/>
          </p:cNvPicPr>
          <p:nvPr/>
        </p:nvPicPr>
        <p:blipFill>
          <a:blip r:embed="rId8"/>
          <a:srcRect/>
          <a:stretch>
            <a:fillRect/>
          </a:stretch>
        </p:blipFill>
        <p:spPr bwMode="auto">
          <a:xfrm>
            <a:off x="6476938" y="3578233"/>
            <a:ext cx="2693852" cy="3279768"/>
          </a:xfrm>
          <a:prstGeom prst="rect">
            <a:avLst/>
          </a:prstGeom>
          <a:noFill/>
          <a:ln w="9525">
            <a:noFill/>
            <a:miter lim="800000"/>
            <a:headEnd/>
            <a:tailEnd/>
          </a:ln>
        </p:spPr>
      </p:pic>
      <p:sp>
        <p:nvSpPr>
          <p:cNvPr id="10" name="Rounded Rectangle 9"/>
          <p:cNvSpPr/>
          <p:nvPr/>
        </p:nvSpPr>
        <p:spPr>
          <a:xfrm>
            <a:off x="1835696" y="5129754"/>
            <a:ext cx="5251322" cy="1713958"/>
          </a:xfrm>
          <a:prstGeom prst="roundRect">
            <a:avLst/>
          </a:prstGeom>
          <a:solidFill>
            <a:srgbClr val="0070C0"/>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marL="457200" indent="-457200" algn="ctr">
              <a:buFont typeface="Arial" charset="0"/>
              <a:buNone/>
              <a:defRPr/>
            </a:pPr>
            <a:r>
              <a:rPr lang="en-GB" sz="1600" dirty="0">
                <a:solidFill>
                  <a:srgbClr val="FFFFFF"/>
                </a:solidFill>
                <a:cs typeface="Arial" pitchFamily="34" charset="0"/>
              </a:rPr>
              <a:t>“Publicly funded research data are a public good, produced in the public interest, which should be made openly available with as few restrictions as possible in a timely and responsible manner that does not harm intellectual property.”</a:t>
            </a:r>
          </a:p>
          <a:p>
            <a:pPr marL="457200" indent="-457200" algn="ctr">
              <a:buFont typeface="Arial" charset="0"/>
              <a:buNone/>
              <a:defRPr/>
            </a:pPr>
            <a:r>
              <a:rPr lang="en-GB" dirty="0">
                <a:solidFill>
                  <a:srgbClr val="FFFFFF"/>
                </a:solidFill>
                <a:cs typeface="Arial" pitchFamily="34" charset="0"/>
              </a:rPr>
              <a:t>	</a:t>
            </a:r>
            <a:r>
              <a:rPr lang="en-GB" sz="1200" dirty="0">
                <a:solidFill>
                  <a:srgbClr val="FFFFFF"/>
                </a:solidFill>
                <a:cs typeface="Arial" pitchFamily="34" charset="0"/>
              </a:rPr>
              <a:t>RCUK Common Principles on Data Policy</a:t>
            </a:r>
          </a:p>
          <a:p>
            <a:pPr marL="457200" indent="-457200" algn="ctr">
              <a:buFont typeface="Arial" charset="0"/>
              <a:buNone/>
              <a:defRPr/>
            </a:pPr>
            <a:r>
              <a:rPr lang="en-GB" sz="1200" dirty="0">
                <a:solidFill>
                  <a:srgbClr val="FFFFFF"/>
                </a:solidFill>
                <a:cs typeface="Arial" pitchFamily="34" charset="0"/>
              </a:rPr>
              <a:t>	http://www.rcuk.ac.uk/research/datapolicy/</a:t>
            </a:r>
            <a:endParaRPr lang="en-GB" sz="900" dirty="0">
              <a:solidFill>
                <a:srgbClr val="FFFFFF"/>
              </a:solidFill>
              <a:cs typeface="Arial" pitchFamily="34" charset="0"/>
            </a:endParaRPr>
          </a:p>
        </p:txBody>
      </p:sp>
      <p:sp>
        <p:nvSpPr>
          <p:cNvPr id="3" name="TextBox 2"/>
          <p:cNvSpPr txBox="1"/>
          <p:nvPr/>
        </p:nvSpPr>
        <p:spPr>
          <a:xfrm>
            <a:off x="3292054" y="7566116"/>
            <a:ext cx="3960440" cy="523220"/>
          </a:xfrm>
          <a:prstGeom prst="rect">
            <a:avLst/>
          </a:prstGeom>
          <a:noFill/>
        </p:spPr>
        <p:txBody>
          <a:bodyPr wrap="square" rtlCol="0">
            <a:spAutoFit/>
          </a:bodyPr>
          <a:lstStyle/>
          <a:p>
            <a:r>
              <a:rPr lang="en-GB" sz="1400" dirty="0" smtClean="0">
                <a:solidFill>
                  <a:srgbClr val="1F497D">
                    <a:lumMod val="75000"/>
                  </a:srgbClr>
                </a:solidFill>
              </a:rPr>
              <a:t>Image by Gareth Knight, London School of Hygiene &amp; Tropical Medicine</a:t>
            </a:r>
            <a:endParaRPr lang="en-GB" sz="1400" dirty="0">
              <a:solidFill>
                <a:srgbClr val="1F497D">
                  <a:lumMod val="75000"/>
                </a:srgbClr>
              </a:solidFill>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6734" y="746948"/>
            <a:ext cx="3192149" cy="2767995"/>
          </a:xfrm>
          <a:prstGeom prst="rect">
            <a:avLst/>
          </a:prstGeom>
        </p:spPr>
      </p:pic>
    </p:spTree>
    <p:extLst>
      <p:ext uri="{BB962C8B-B14F-4D97-AF65-F5344CB8AC3E}">
        <p14:creationId xmlns:p14="http://schemas.microsoft.com/office/powerpoint/2010/main" val="248507964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ofE Powerpoint template v1">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ofE Power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5751</TotalTime>
  <Words>3257</Words>
  <Application>Microsoft Office PowerPoint</Application>
  <PresentationFormat>On-screen Show (4:3)</PresentationFormat>
  <Paragraphs>454</Paragraphs>
  <Slides>49</Slides>
  <Notes>26</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UofE Powerpoint template v1</vt:lpstr>
      <vt:lpstr>1_UofE Powerpoint template v1</vt:lpstr>
      <vt:lpstr>RDM @ Edinburgh</vt:lpstr>
      <vt:lpstr>Background</vt:lpstr>
      <vt:lpstr>Outline </vt:lpstr>
      <vt:lpstr>Defining research data</vt:lpstr>
      <vt:lpstr>PowerPoint Presentation</vt:lpstr>
      <vt:lpstr>Research Data Management (RDM) </vt:lpstr>
      <vt:lpstr>Activities involved in RDM</vt:lpstr>
      <vt:lpstr>Why manage your data?</vt:lpstr>
      <vt:lpstr>Drivers of RDM </vt:lpstr>
      <vt:lpstr>Funder requirements </vt:lpstr>
      <vt:lpstr>What do Funders want?</vt:lpstr>
      <vt:lpstr>EPSRC</vt:lpstr>
      <vt:lpstr>EPSRC Policy Framework on Research Data</vt:lpstr>
      <vt:lpstr>RCUK Concordat</vt:lpstr>
      <vt:lpstr>University of Edinburgh’s RDM Policy requirements</vt:lpstr>
      <vt:lpstr>Research Data Service at the University of Edinburgh</vt:lpstr>
      <vt:lpstr>Implementation: RDM Roadmap</vt:lpstr>
      <vt:lpstr>Research data services</vt:lpstr>
      <vt:lpstr>What is a Data Management Plan?</vt:lpstr>
      <vt:lpstr>DMPonline</vt:lpstr>
      <vt:lpstr>Supporting researchers with DMPs</vt:lpstr>
      <vt:lpstr>DataStore</vt:lpstr>
      <vt:lpstr>Accessing DataStore</vt:lpstr>
      <vt:lpstr>PowerPoint Presentation</vt:lpstr>
      <vt:lpstr>Data Vault</vt:lpstr>
      <vt:lpstr>PURE: Describing your data</vt:lpstr>
      <vt:lpstr>Edinburgh DataShare</vt:lpstr>
      <vt:lpstr>Data preservation …</vt:lpstr>
      <vt:lpstr>External repositories</vt:lpstr>
      <vt:lpstr>RDM Support</vt:lpstr>
      <vt:lpstr>MANTRA</vt:lpstr>
      <vt:lpstr>Training: Tailored courses</vt:lpstr>
      <vt:lpstr>PowerPoint Presentation</vt:lpstr>
      <vt:lpstr>PowerPoint Presentation</vt:lpstr>
      <vt:lpstr>PowerPoint Presentation</vt:lpstr>
      <vt:lpstr>Electronic Laboratory Notebooks (ELNs) @ Edinburgh </vt:lpstr>
      <vt:lpstr>Outline</vt:lpstr>
      <vt:lpstr>PowerPoint Presentation</vt:lpstr>
      <vt:lpstr>PowerPoint Presentation</vt:lpstr>
      <vt:lpstr>PowerPoint Presentation</vt:lpstr>
      <vt:lpstr>RSpace and Edinburgh RDM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DCC</dc:creator>
  <cp:lastModifiedBy>Owen Freel</cp:lastModifiedBy>
  <cp:revision>349</cp:revision>
  <cp:lastPrinted>2014-10-01T13:52:58Z</cp:lastPrinted>
  <dcterms:created xsi:type="dcterms:W3CDTF">2014-04-30T09:03:13Z</dcterms:created>
  <dcterms:modified xsi:type="dcterms:W3CDTF">2016-04-26T11:19:54Z</dcterms:modified>
</cp:coreProperties>
</file>