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2" r:id="rId5"/>
    <p:sldId id="275" r:id="rId6"/>
    <p:sldId id="289" r:id="rId7"/>
    <p:sldId id="290" r:id="rId8"/>
    <p:sldId id="284" r:id="rId9"/>
    <p:sldId id="302" r:id="rId10"/>
    <p:sldId id="285" r:id="rId11"/>
    <p:sldId id="292" r:id="rId12"/>
    <p:sldId id="293" r:id="rId13"/>
    <p:sldId id="291" r:id="rId14"/>
    <p:sldId id="298" r:id="rId15"/>
    <p:sldId id="300" r:id="rId16"/>
    <p:sldId id="299" r:id="rId17"/>
    <p:sldId id="301" r:id="rId18"/>
    <p:sldId id="294" r:id="rId19"/>
    <p:sldId id="296" r:id="rId20"/>
    <p:sldId id="297" r:id="rId21"/>
    <p:sldId id="303" r:id="rId22"/>
    <p:sldId id="261" r:id="rId2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26B957-7D94-4C1F-9810-447F1C532776}">
          <p14:sldIdLst>
            <p14:sldId id="282"/>
            <p14:sldId id="275"/>
            <p14:sldId id="289"/>
            <p14:sldId id="290"/>
            <p14:sldId id="284"/>
            <p14:sldId id="302"/>
            <p14:sldId id="285"/>
            <p14:sldId id="292"/>
            <p14:sldId id="293"/>
            <p14:sldId id="291"/>
            <p14:sldId id="298"/>
            <p14:sldId id="300"/>
            <p14:sldId id="299"/>
            <p14:sldId id="301"/>
            <p14:sldId id="294"/>
            <p14:sldId id="296"/>
            <p14:sldId id="297"/>
            <p14:sldId id="303"/>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69" autoAdjust="0"/>
  </p:normalViewPr>
  <p:slideViewPr>
    <p:cSldViewPr>
      <p:cViewPr varScale="1">
        <p:scale>
          <a:sx n="91" d="100"/>
          <a:sy n="91" d="100"/>
        </p:scale>
        <p:origin x="5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qsb11106\AppData\Local\Microsoft\Windows\Temporary%20Internet%20Files\Content.Outlook\CX973U21\HNAS%20usage%20over%20tim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qsb11106\AppData\Local\Microsoft\Windows\Temporary%20Internet%20Files\Content.Outlook\CX973U21\Strathcloud%20Usage.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Total H drives (TB)</c:v>
                </c:pt>
              </c:strCache>
            </c:strRef>
          </c:tx>
          <c:marker>
            <c:symbol val="none"/>
          </c:marker>
          <c:cat>
            <c:numRef>
              <c:f>Sheet1!$A$2:$A$15</c:f>
              <c:numCache>
                <c:formatCode>m/d/yyyy</c:formatCode>
                <c:ptCount val="14"/>
                <c:pt idx="0">
                  <c:v>41887</c:v>
                </c:pt>
                <c:pt idx="1">
                  <c:v>41913</c:v>
                </c:pt>
                <c:pt idx="2">
                  <c:v>41961</c:v>
                </c:pt>
                <c:pt idx="3">
                  <c:v>42038</c:v>
                </c:pt>
                <c:pt idx="4">
                  <c:v>42164</c:v>
                </c:pt>
                <c:pt idx="5">
                  <c:v>42212</c:v>
                </c:pt>
                <c:pt idx="6">
                  <c:v>42241</c:v>
                </c:pt>
                <c:pt idx="7">
                  <c:v>42276</c:v>
                </c:pt>
                <c:pt idx="8">
                  <c:v>42303</c:v>
                </c:pt>
                <c:pt idx="9">
                  <c:v>42331</c:v>
                </c:pt>
                <c:pt idx="10">
                  <c:v>42360</c:v>
                </c:pt>
                <c:pt idx="11">
                  <c:v>42394</c:v>
                </c:pt>
                <c:pt idx="12">
                  <c:v>42419</c:v>
                </c:pt>
                <c:pt idx="13">
                  <c:v>42452</c:v>
                </c:pt>
              </c:numCache>
            </c:numRef>
          </c:cat>
          <c:val>
            <c:numRef>
              <c:f>Sheet1!$B$2:$B$15</c:f>
              <c:numCache>
                <c:formatCode>General</c:formatCode>
                <c:ptCount val="14"/>
                <c:pt idx="0">
                  <c:v>7.72</c:v>
                </c:pt>
                <c:pt idx="1">
                  <c:v>10.350000000000007</c:v>
                </c:pt>
                <c:pt idx="2">
                  <c:v>9.42</c:v>
                </c:pt>
                <c:pt idx="3">
                  <c:v>10.94</c:v>
                </c:pt>
                <c:pt idx="4">
                  <c:v>15</c:v>
                </c:pt>
                <c:pt idx="5">
                  <c:v>16.37</c:v>
                </c:pt>
                <c:pt idx="6">
                  <c:v>17.32</c:v>
                </c:pt>
                <c:pt idx="7">
                  <c:v>19.16</c:v>
                </c:pt>
                <c:pt idx="8">
                  <c:v>20.09</c:v>
                </c:pt>
                <c:pt idx="9">
                  <c:v>20.939999999999991</c:v>
                </c:pt>
                <c:pt idx="10">
                  <c:v>23.57</c:v>
                </c:pt>
                <c:pt idx="11">
                  <c:v>25.11000000000001</c:v>
                </c:pt>
                <c:pt idx="12">
                  <c:v>26.07</c:v>
                </c:pt>
                <c:pt idx="13">
                  <c:v>28.619999999999997</c:v>
                </c:pt>
              </c:numCache>
            </c:numRef>
          </c:val>
          <c:smooth val="0"/>
        </c:ser>
        <c:ser>
          <c:idx val="1"/>
          <c:order val="1"/>
          <c:tx>
            <c:strRef>
              <c:f>Sheet1!$C$1</c:f>
              <c:strCache>
                <c:ptCount val="1"/>
                <c:pt idx="0">
                  <c:v>Total i: drive (TB)</c:v>
                </c:pt>
              </c:strCache>
            </c:strRef>
          </c:tx>
          <c:marker>
            <c:symbol val="none"/>
          </c:marker>
          <c:cat>
            <c:numRef>
              <c:f>Sheet1!$A$2:$A$15</c:f>
              <c:numCache>
                <c:formatCode>m/d/yyyy</c:formatCode>
                <c:ptCount val="14"/>
                <c:pt idx="0">
                  <c:v>41887</c:v>
                </c:pt>
                <c:pt idx="1">
                  <c:v>41913</c:v>
                </c:pt>
                <c:pt idx="2">
                  <c:v>41961</c:v>
                </c:pt>
                <c:pt idx="3">
                  <c:v>42038</c:v>
                </c:pt>
                <c:pt idx="4">
                  <c:v>42164</c:v>
                </c:pt>
                <c:pt idx="5">
                  <c:v>42212</c:v>
                </c:pt>
                <c:pt idx="6">
                  <c:v>42241</c:v>
                </c:pt>
                <c:pt idx="7">
                  <c:v>42276</c:v>
                </c:pt>
                <c:pt idx="8">
                  <c:v>42303</c:v>
                </c:pt>
                <c:pt idx="9">
                  <c:v>42331</c:v>
                </c:pt>
                <c:pt idx="10">
                  <c:v>42360</c:v>
                </c:pt>
                <c:pt idx="11">
                  <c:v>42394</c:v>
                </c:pt>
                <c:pt idx="12">
                  <c:v>42419</c:v>
                </c:pt>
                <c:pt idx="13">
                  <c:v>42452</c:v>
                </c:pt>
              </c:numCache>
            </c:numRef>
          </c:cat>
          <c:val>
            <c:numRef>
              <c:f>Sheet1!$C$2:$C$15</c:f>
              <c:numCache>
                <c:formatCode>General</c:formatCode>
                <c:ptCount val="14"/>
                <c:pt idx="0">
                  <c:v>13.96</c:v>
                </c:pt>
                <c:pt idx="1">
                  <c:v>22.86</c:v>
                </c:pt>
                <c:pt idx="2">
                  <c:v>64.959999999999994</c:v>
                </c:pt>
                <c:pt idx="3">
                  <c:v>103.58</c:v>
                </c:pt>
                <c:pt idx="4">
                  <c:v>139.94999999999999</c:v>
                </c:pt>
                <c:pt idx="5">
                  <c:v>175.92000000000004</c:v>
                </c:pt>
                <c:pt idx="6">
                  <c:v>186.6</c:v>
                </c:pt>
                <c:pt idx="7">
                  <c:v>198.6</c:v>
                </c:pt>
                <c:pt idx="8">
                  <c:v>228.2</c:v>
                </c:pt>
                <c:pt idx="9">
                  <c:v>251.8</c:v>
                </c:pt>
                <c:pt idx="10">
                  <c:v>295.89999999999981</c:v>
                </c:pt>
                <c:pt idx="11">
                  <c:v>308</c:v>
                </c:pt>
                <c:pt idx="12">
                  <c:v>327.2</c:v>
                </c:pt>
                <c:pt idx="13">
                  <c:v>357.5</c:v>
                </c:pt>
              </c:numCache>
            </c:numRef>
          </c:val>
          <c:smooth val="0"/>
        </c:ser>
        <c:ser>
          <c:idx val="2"/>
          <c:order val="2"/>
          <c:tx>
            <c:strRef>
              <c:f>Sheet1!$D$1</c:f>
              <c:strCache>
                <c:ptCount val="1"/>
                <c:pt idx="0">
                  <c:v>Strathcloud (TB)</c:v>
                </c:pt>
              </c:strCache>
            </c:strRef>
          </c:tx>
          <c:marker>
            <c:symbol val="none"/>
          </c:marker>
          <c:cat>
            <c:numRef>
              <c:f>Sheet1!$A$2:$A$15</c:f>
              <c:numCache>
                <c:formatCode>m/d/yyyy</c:formatCode>
                <c:ptCount val="14"/>
                <c:pt idx="0">
                  <c:v>41887</c:v>
                </c:pt>
                <c:pt idx="1">
                  <c:v>41913</c:v>
                </c:pt>
                <c:pt idx="2">
                  <c:v>41961</c:v>
                </c:pt>
                <c:pt idx="3">
                  <c:v>42038</c:v>
                </c:pt>
                <c:pt idx="4">
                  <c:v>42164</c:v>
                </c:pt>
                <c:pt idx="5">
                  <c:v>42212</c:v>
                </c:pt>
                <c:pt idx="6">
                  <c:v>42241</c:v>
                </c:pt>
                <c:pt idx="7">
                  <c:v>42276</c:v>
                </c:pt>
                <c:pt idx="8">
                  <c:v>42303</c:v>
                </c:pt>
                <c:pt idx="9">
                  <c:v>42331</c:v>
                </c:pt>
                <c:pt idx="10">
                  <c:v>42360</c:v>
                </c:pt>
                <c:pt idx="11">
                  <c:v>42394</c:v>
                </c:pt>
                <c:pt idx="12">
                  <c:v>42419</c:v>
                </c:pt>
                <c:pt idx="13">
                  <c:v>42452</c:v>
                </c:pt>
              </c:numCache>
            </c:numRef>
          </c:cat>
          <c:val>
            <c:numRef>
              <c:f>Sheet1!$D$2:$D$15</c:f>
              <c:numCache>
                <c:formatCode>General</c:formatCode>
                <c:ptCount val="14"/>
                <c:pt idx="5">
                  <c:v>6.1199999999999974</c:v>
                </c:pt>
                <c:pt idx="6">
                  <c:v>7.24</c:v>
                </c:pt>
                <c:pt idx="7">
                  <c:v>8.25</c:v>
                </c:pt>
                <c:pt idx="8">
                  <c:v>7.56</c:v>
                </c:pt>
                <c:pt idx="9">
                  <c:v>8.32</c:v>
                </c:pt>
                <c:pt idx="10">
                  <c:v>9.51</c:v>
                </c:pt>
                <c:pt idx="11">
                  <c:v>10.7</c:v>
                </c:pt>
                <c:pt idx="12">
                  <c:v>11.42</c:v>
                </c:pt>
                <c:pt idx="13">
                  <c:v>11.33</c:v>
                </c:pt>
              </c:numCache>
            </c:numRef>
          </c:val>
          <c:smooth val="0"/>
        </c:ser>
        <c:ser>
          <c:idx val="3"/>
          <c:order val="3"/>
          <c:tx>
            <c:strRef>
              <c:f>Sheet1!$E$1</c:f>
              <c:strCache>
                <c:ptCount val="1"/>
                <c:pt idx="0">
                  <c:v>Pure (TB)</c:v>
                </c:pt>
              </c:strCache>
            </c:strRef>
          </c:tx>
          <c:marker>
            <c:symbol val="none"/>
          </c:marker>
          <c:cat>
            <c:numRef>
              <c:f>Sheet1!$A$2:$A$15</c:f>
              <c:numCache>
                <c:formatCode>m/d/yyyy</c:formatCode>
                <c:ptCount val="14"/>
                <c:pt idx="0">
                  <c:v>41887</c:v>
                </c:pt>
                <c:pt idx="1">
                  <c:v>41913</c:v>
                </c:pt>
                <c:pt idx="2">
                  <c:v>41961</c:v>
                </c:pt>
                <c:pt idx="3">
                  <c:v>42038</c:v>
                </c:pt>
                <c:pt idx="4">
                  <c:v>42164</c:v>
                </c:pt>
                <c:pt idx="5">
                  <c:v>42212</c:v>
                </c:pt>
                <c:pt idx="6">
                  <c:v>42241</c:v>
                </c:pt>
                <c:pt idx="7">
                  <c:v>42276</c:v>
                </c:pt>
                <c:pt idx="8">
                  <c:v>42303</c:v>
                </c:pt>
                <c:pt idx="9">
                  <c:v>42331</c:v>
                </c:pt>
                <c:pt idx="10">
                  <c:v>42360</c:v>
                </c:pt>
                <c:pt idx="11">
                  <c:v>42394</c:v>
                </c:pt>
                <c:pt idx="12">
                  <c:v>42419</c:v>
                </c:pt>
                <c:pt idx="13">
                  <c:v>42452</c:v>
                </c:pt>
              </c:numCache>
            </c:numRef>
          </c:cat>
          <c:val>
            <c:numRef>
              <c:f>Sheet1!$E$2:$E$15</c:f>
              <c:numCache>
                <c:formatCode>General</c:formatCode>
                <c:ptCount val="14"/>
                <c:pt idx="5">
                  <c:v>3.0000000000000016E-2</c:v>
                </c:pt>
                <c:pt idx="6">
                  <c:v>0.39000000000000018</c:v>
                </c:pt>
                <c:pt idx="7">
                  <c:v>0.41000000000000014</c:v>
                </c:pt>
                <c:pt idx="8">
                  <c:v>0.41000000000000014</c:v>
                </c:pt>
                <c:pt idx="9">
                  <c:v>0.41000000000000014</c:v>
                </c:pt>
                <c:pt idx="10">
                  <c:v>0.42000000000000015</c:v>
                </c:pt>
                <c:pt idx="11">
                  <c:v>0.42000000000000015</c:v>
                </c:pt>
                <c:pt idx="12">
                  <c:v>0.42000000000000015</c:v>
                </c:pt>
                <c:pt idx="13">
                  <c:v>0.43000000000000016</c:v>
                </c:pt>
              </c:numCache>
            </c:numRef>
          </c:val>
          <c:smooth val="0"/>
        </c:ser>
        <c:ser>
          <c:idx val="4"/>
          <c:order val="4"/>
          <c:tx>
            <c:strRef>
              <c:f>Sheet1!$F$1</c:f>
              <c:strCache>
                <c:ptCount val="1"/>
                <c:pt idx="0">
                  <c:v>Lab images (TB)</c:v>
                </c:pt>
              </c:strCache>
            </c:strRef>
          </c:tx>
          <c:marker>
            <c:symbol val="none"/>
          </c:marker>
          <c:cat>
            <c:numRef>
              <c:f>Sheet1!$A$2:$A$15</c:f>
              <c:numCache>
                <c:formatCode>m/d/yyyy</c:formatCode>
                <c:ptCount val="14"/>
                <c:pt idx="0">
                  <c:v>41887</c:v>
                </c:pt>
                <c:pt idx="1">
                  <c:v>41913</c:v>
                </c:pt>
                <c:pt idx="2">
                  <c:v>41961</c:v>
                </c:pt>
                <c:pt idx="3">
                  <c:v>42038</c:v>
                </c:pt>
                <c:pt idx="4">
                  <c:v>42164</c:v>
                </c:pt>
                <c:pt idx="5">
                  <c:v>42212</c:v>
                </c:pt>
                <c:pt idx="6">
                  <c:v>42241</c:v>
                </c:pt>
                <c:pt idx="7">
                  <c:v>42276</c:v>
                </c:pt>
                <c:pt idx="8">
                  <c:v>42303</c:v>
                </c:pt>
                <c:pt idx="9">
                  <c:v>42331</c:v>
                </c:pt>
                <c:pt idx="10">
                  <c:v>42360</c:v>
                </c:pt>
                <c:pt idx="11">
                  <c:v>42394</c:v>
                </c:pt>
                <c:pt idx="12">
                  <c:v>42419</c:v>
                </c:pt>
                <c:pt idx="13">
                  <c:v>42452</c:v>
                </c:pt>
              </c:numCache>
            </c:numRef>
          </c:cat>
          <c:val>
            <c:numRef>
              <c:f>Sheet1!$F$2:$F$15</c:f>
              <c:numCache>
                <c:formatCode>General</c:formatCode>
                <c:ptCount val="14"/>
                <c:pt idx="5">
                  <c:v>1.6900000000000006</c:v>
                </c:pt>
                <c:pt idx="6">
                  <c:v>1.9</c:v>
                </c:pt>
                <c:pt idx="7">
                  <c:v>1.87</c:v>
                </c:pt>
                <c:pt idx="8">
                  <c:v>1.8</c:v>
                </c:pt>
                <c:pt idx="9">
                  <c:v>1.7400000000000004</c:v>
                </c:pt>
                <c:pt idx="10">
                  <c:v>1.7400000000000004</c:v>
                </c:pt>
                <c:pt idx="11">
                  <c:v>2.0099999999999998</c:v>
                </c:pt>
                <c:pt idx="12">
                  <c:v>2.02</c:v>
                </c:pt>
                <c:pt idx="13">
                  <c:v>2.0299999999999998</c:v>
                </c:pt>
              </c:numCache>
            </c:numRef>
          </c:val>
          <c:smooth val="0"/>
        </c:ser>
        <c:ser>
          <c:idx val="5"/>
          <c:order val="5"/>
          <c:tx>
            <c:strRef>
              <c:f>Sheet1!$G$1</c:f>
              <c:strCache>
                <c:ptCount val="1"/>
                <c:pt idx="0">
                  <c:v>Other (TB)</c:v>
                </c:pt>
              </c:strCache>
            </c:strRef>
          </c:tx>
          <c:marker>
            <c:symbol val="none"/>
          </c:marker>
          <c:cat>
            <c:numRef>
              <c:f>Sheet1!$A$2:$A$15</c:f>
              <c:numCache>
                <c:formatCode>m/d/yyyy</c:formatCode>
                <c:ptCount val="14"/>
                <c:pt idx="0">
                  <c:v>41887</c:v>
                </c:pt>
                <c:pt idx="1">
                  <c:v>41913</c:v>
                </c:pt>
                <c:pt idx="2">
                  <c:v>41961</c:v>
                </c:pt>
                <c:pt idx="3">
                  <c:v>42038</c:v>
                </c:pt>
                <c:pt idx="4">
                  <c:v>42164</c:v>
                </c:pt>
                <c:pt idx="5">
                  <c:v>42212</c:v>
                </c:pt>
                <c:pt idx="6">
                  <c:v>42241</c:v>
                </c:pt>
                <c:pt idx="7">
                  <c:v>42276</c:v>
                </c:pt>
                <c:pt idx="8">
                  <c:v>42303</c:v>
                </c:pt>
                <c:pt idx="9">
                  <c:v>42331</c:v>
                </c:pt>
                <c:pt idx="10">
                  <c:v>42360</c:v>
                </c:pt>
                <c:pt idx="11">
                  <c:v>42394</c:v>
                </c:pt>
                <c:pt idx="12">
                  <c:v>42419</c:v>
                </c:pt>
                <c:pt idx="13">
                  <c:v>42452</c:v>
                </c:pt>
              </c:numCache>
            </c:numRef>
          </c:cat>
          <c:val>
            <c:numRef>
              <c:f>Sheet1!$G$2:$G$15</c:f>
              <c:numCache>
                <c:formatCode>General</c:formatCode>
                <c:ptCount val="14"/>
                <c:pt idx="5">
                  <c:v>0.35000000000000014</c:v>
                </c:pt>
                <c:pt idx="6">
                  <c:v>0.35000000000000014</c:v>
                </c:pt>
                <c:pt idx="7">
                  <c:v>0.73000000000000032</c:v>
                </c:pt>
                <c:pt idx="8">
                  <c:v>0.6900000000000005</c:v>
                </c:pt>
                <c:pt idx="9">
                  <c:v>0.74000000000000032</c:v>
                </c:pt>
                <c:pt idx="10">
                  <c:v>0.77000000000000013</c:v>
                </c:pt>
                <c:pt idx="11">
                  <c:v>0.78</c:v>
                </c:pt>
                <c:pt idx="12">
                  <c:v>0.76000000000000034</c:v>
                </c:pt>
                <c:pt idx="13">
                  <c:v>0.8400000000000003</c:v>
                </c:pt>
              </c:numCache>
            </c:numRef>
          </c:val>
          <c:smooth val="0"/>
        </c:ser>
        <c:ser>
          <c:idx val="6"/>
          <c:order val="6"/>
          <c:tx>
            <c:strRef>
              <c:f>Sheet1!$H$1</c:f>
              <c:strCache>
                <c:ptCount val="1"/>
                <c:pt idx="0">
                  <c:v>Total (TB)</c:v>
                </c:pt>
              </c:strCache>
            </c:strRef>
          </c:tx>
          <c:marker>
            <c:symbol val="none"/>
          </c:marker>
          <c:cat>
            <c:numRef>
              <c:f>Sheet1!$A$2:$A$15</c:f>
              <c:numCache>
                <c:formatCode>m/d/yyyy</c:formatCode>
                <c:ptCount val="14"/>
                <c:pt idx="0">
                  <c:v>41887</c:v>
                </c:pt>
                <c:pt idx="1">
                  <c:v>41913</c:v>
                </c:pt>
                <c:pt idx="2">
                  <c:v>41961</c:v>
                </c:pt>
                <c:pt idx="3">
                  <c:v>42038</c:v>
                </c:pt>
                <c:pt idx="4">
                  <c:v>42164</c:v>
                </c:pt>
                <c:pt idx="5">
                  <c:v>42212</c:v>
                </c:pt>
                <c:pt idx="6">
                  <c:v>42241</c:v>
                </c:pt>
                <c:pt idx="7">
                  <c:v>42276</c:v>
                </c:pt>
                <c:pt idx="8">
                  <c:v>42303</c:v>
                </c:pt>
                <c:pt idx="9">
                  <c:v>42331</c:v>
                </c:pt>
                <c:pt idx="10">
                  <c:v>42360</c:v>
                </c:pt>
                <c:pt idx="11">
                  <c:v>42394</c:v>
                </c:pt>
                <c:pt idx="12">
                  <c:v>42419</c:v>
                </c:pt>
                <c:pt idx="13">
                  <c:v>42452</c:v>
                </c:pt>
              </c:numCache>
            </c:numRef>
          </c:cat>
          <c:val>
            <c:numRef>
              <c:f>Sheet1!$H$2:$H$15</c:f>
              <c:numCache>
                <c:formatCode>General</c:formatCode>
                <c:ptCount val="14"/>
                <c:pt idx="0">
                  <c:v>21.68</c:v>
                </c:pt>
                <c:pt idx="1">
                  <c:v>33.21</c:v>
                </c:pt>
                <c:pt idx="2">
                  <c:v>74.38</c:v>
                </c:pt>
                <c:pt idx="3">
                  <c:v>114.52</c:v>
                </c:pt>
                <c:pt idx="4">
                  <c:v>154.94999999999999</c:v>
                </c:pt>
                <c:pt idx="5">
                  <c:v>200.48000000000008</c:v>
                </c:pt>
                <c:pt idx="6">
                  <c:v>213.79999999999998</c:v>
                </c:pt>
                <c:pt idx="7">
                  <c:v>229.01999999999998</c:v>
                </c:pt>
                <c:pt idx="8">
                  <c:v>258.75</c:v>
                </c:pt>
                <c:pt idx="9">
                  <c:v>283.95000000000005</c:v>
                </c:pt>
                <c:pt idx="10">
                  <c:v>331.9099999999998</c:v>
                </c:pt>
                <c:pt idx="11">
                  <c:v>347.02</c:v>
                </c:pt>
                <c:pt idx="12">
                  <c:v>367.89</c:v>
                </c:pt>
                <c:pt idx="13">
                  <c:v>400.74999999999994</c:v>
                </c:pt>
              </c:numCache>
            </c:numRef>
          </c:val>
          <c:smooth val="0"/>
        </c:ser>
        <c:dLbls>
          <c:showLegendKey val="0"/>
          <c:showVal val="0"/>
          <c:showCatName val="0"/>
          <c:showSerName val="0"/>
          <c:showPercent val="0"/>
          <c:showBubbleSize val="0"/>
        </c:dLbls>
        <c:smooth val="0"/>
        <c:axId val="134421912"/>
        <c:axId val="134387280"/>
      </c:lineChart>
      <c:dateAx>
        <c:axId val="134421912"/>
        <c:scaling>
          <c:orientation val="minMax"/>
        </c:scaling>
        <c:delete val="0"/>
        <c:axPos val="b"/>
        <c:numFmt formatCode="m/d/yyyy" sourceLinked="1"/>
        <c:majorTickMark val="out"/>
        <c:minorTickMark val="none"/>
        <c:tickLblPos val="nextTo"/>
        <c:crossAx val="134387280"/>
        <c:crosses val="autoZero"/>
        <c:auto val="1"/>
        <c:lblOffset val="100"/>
        <c:baseTimeUnit val="days"/>
      </c:dateAx>
      <c:valAx>
        <c:axId val="134387280"/>
        <c:scaling>
          <c:orientation val="minMax"/>
        </c:scaling>
        <c:delete val="0"/>
        <c:axPos val="l"/>
        <c:majorGridlines/>
        <c:numFmt formatCode="General" sourceLinked="1"/>
        <c:majorTickMark val="out"/>
        <c:minorTickMark val="none"/>
        <c:tickLblPos val="nextTo"/>
        <c:crossAx val="134421912"/>
        <c:crosses val="autoZero"/>
        <c:crossBetween val="between"/>
      </c:valAx>
    </c:plotArea>
    <c:legend>
      <c:legendPos val="r"/>
      <c:layout>
        <c:manualLayout>
          <c:xMode val="edge"/>
          <c:yMode val="edge"/>
          <c:x val="0.67872202233939904"/>
          <c:y val="1.7510906748338093E-2"/>
          <c:w val="0.28329074547272526"/>
          <c:h val="0.3332073799428592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32094625264213"/>
          <c:y val="3.435339543169668E-2"/>
          <c:w val="0.53298385236417933"/>
          <c:h val="0.83122489314052883"/>
        </c:manualLayout>
      </c:layout>
      <c:lineChart>
        <c:grouping val="standard"/>
        <c:varyColors val="0"/>
        <c:ser>
          <c:idx val="0"/>
          <c:order val="0"/>
          <c:tx>
            <c:strRef>
              <c:f>Sheet1!$B$1</c:f>
              <c:strCache>
                <c:ptCount val="1"/>
                <c:pt idx="0">
                  <c:v>Active Users</c:v>
                </c:pt>
              </c:strCache>
            </c:strRef>
          </c:tx>
          <c:marker>
            <c:symbol val="none"/>
          </c:marker>
          <c:cat>
            <c:numRef>
              <c:f>Sheet1!$A$3:$A$19</c:f>
              <c:numCache>
                <c:formatCode>d\-mmm</c:formatCode>
                <c:ptCount val="17"/>
                <c:pt idx="0">
                  <c:v>42091</c:v>
                </c:pt>
                <c:pt idx="1">
                  <c:v>42098</c:v>
                </c:pt>
                <c:pt idx="2">
                  <c:v>42105</c:v>
                </c:pt>
                <c:pt idx="3">
                  <c:v>42112</c:v>
                </c:pt>
                <c:pt idx="4">
                  <c:v>42119</c:v>
                </c:pt>
                <c:pt idx="5">
                  <c:v>42126</c:v>
                </c:pt>
                <c:pt idx="6">
                  <c:v>42145</c:v>
                </c:pt>
                <c:pt idx="7">
                  <c:v>42159</c:v>
                </c:pt>
                <c:pt idx="8">
                  <c:v>42174</c:v>
                </c:pt>
                <c:pt idx="9">
                  <c:v>42202</c:v>
                </c:pt>
                <c:pt idx="10">
                  <c:v>42212</c:v>
                </c:pt>
                <c:pt idx="11">
                  <c:v>42247</c:v>
                </c:pt>
                <c:pt idx="12">
                  <c:v>42272</c:v>
                </c:pt>
                <c:pt idx="13">
                  <c:v>42303</c:v>
                </c:pt>
                <c:pt idx="14">
                  <c:v>42328</c:v>
                </c:pt>
                <c:pt idx="15">
                  <c:v>42384</c:v>
                </c:pt>
                <c:pt idx="16">
                  <c:v>42440</c:v>
                </c:pt>
              </c:numCache>
            </c:numRef>
          </c:cat>
          <c:val>
            <c:numRef>
              <c:f>Sheet1!$B$3:$B$19</c:f>
              <c:numCache>
                <c:formatCode>General</c:formatCode>
                <c:ptCount val="17"/>
                <c:pt idx="0">
                  <c:v>380</c:v>
                </c:pt>
                <c:pt idx="1">
                  <c:v>402</c:v>
                </c:pt>
                <c:pt idx="2">
                  <c:v>420</c:v>
                </c:pt>
                <c:pt idx="3">
                  <c:v>442</c:v>
                </c:pt>
                <c:pt idx="4">
                  <c:v>468</c:v>
                </c:pt>
                <c:pt idx="5">
                  <c:v>480</c:v>
                </c:pt>
                <c:pt idx="6">
                  <c:v>543</c:v>
                </c:pt>
                <c:pt idx="7">
                  <c:v>561</c:v>
                </c:pt>
                <c:pt idx="8">
                  <c:v>659</c:v>
                </c:pt>
                <c:pt idx="9">
                  <c:v>669</c:v>
                </c:pt>
                <c:pt idx="10">
                  <c:v>679</c:v>
                </c:pt>
                <c:pt idx="11">
                  <c:v>744</c:v>
                </c:pt>
                <c:pt idx="12">
                  <c:v>773</c:v>
                </c:pt>
                <c:pt idx="13">
                  <c:v>842</c:v>
                </c:pt>
                <c:pt idx="14">
                  <c:v>922</c:v>
                </c:pt>
                <c:pt idx="15">
                  <c:v>1022</c:v>
                </c:pt>
                <c:pt idx="16">
                  <c:v>1143</c:v>
                </c:pt>
              </c:numCache>
            </c:numRef>
          </c:val>
          <c:smooth val="0"/>
          <c:extLst xmlns:c16r2="http://schemas.microsoft.com/office/drawing/2015/06/chart">
            <c:ext xmlns:c16="http://schemas.microsoft.com/office/drawing/2014/chart" uri="{C3380CC4-5D6E-409C-BE32-E72D297353CC}">
              <c16:uniqueId val="{00000000-9BCB-44C7-BF85-4E088982288F}"/>
            </c:ext>
          </c:extLst>
        </c:ser>
        <c:ser>
          <c:idx val="1"/>
          <c:order val="1"/>
          <c:tx>
            <c:strRef>
              <c:f>Sheet1!$C$1</c:f>
              <c:strCache>
                <c:ptCount val="1"/>
                <c:pt idx="0">
                  <c:v>Total Space Used in GB</c:v>
                </c:pt>
              </c:strCache>
            </c:strRef>
          </c:tx>
          <c:marker>
            <c:symbol val="none"/>
          </c:marker>
          <c:cat>
            <c:numRef>
              <c:f>Sheet1!$A$3:$A$19</c:f>
              <c:numCache>
                <c:formatCode>d\-mmm</c:formatCode>
                <c:ptCount val="17"/>
                <c:pt idx="0">
                  <c:v>42091</c:v>
                </c:pt>
                <c:pt idx="1">
                  <c:v>42098</c:v>
                </c:pt>
                <c:pt idx="2">
                  <c:v>42105</c:v>
                </c:pt>
                <c:pt idx="3">
                  <c:v>42112</c:v>
                </c:pt>
                <c:pt idx="4">
                  <c:v>42119</c:v>
                </c:pt>
                <c:pt idx="5">
                  <c:v>42126</c:v>
                </c:pt>
                <c:pt idx="6">
                  <c:v>42145</c:v>
                </c:pt>
                <c:pt idx="7">
                  <c:v>42159</c:v>
                </c:pt>
                <c:pt idx="8">
                  <c:v>42174</c:v>
                </c:pt>
                <c:pt idx="9">
                  <c:v>42202</c:v>
                </c:pt>
                <c:pt idx="10">
                  <c:v>42212</c:v>
                </c:pt>
                <c:pt idx="11">
                  <c:v>42247</c:v>
                </c:pt>
                <c:pt idx="12">
                  <c:v>42272</c:v>
                </c:pt>
                <c:pt idx="13">
                  <c:v>42303</c:v>
                </c:pt>
                <c:pt idx="14">
                  <c:v>42328</c:v>
                </c:pt>
                <c:pt idx="15">
                  <c:v>42384</c:v>
                </c:pt>
                <c:pt idx="16">
                  <c:v>42440</c:v>
                </c:pt>
              </c:numCache>
            </c:numRef>
          </c:cat>
          <c:val>
            <c:numRef>
              <c:f>Sheet1!$C$3:$C$19</c:f>
              <c:numCache>
                <c:formatCode>0</c:formatCode>
                <c:ptCount val="17"/>
                <c:pt idx="0">
                  <c:v>1867.8339843749998</c:v>
                </c:pt>
                <c:pt idx="1">
                  <c:v>2686.5498046875</c:v>
                </c:pt>
                <c:pt idx="2">
                  <c:v>3634.7851562500014</c:v>
                </c:pt>
                <c:pt idx="3">
                  <c:v>3512.2314453125</c:v>
                </c:pt>
                <c:pt idx="4">
                  <c:v>3583.005859375</c:v>
                </c:pt>
                <c:pt idx="5">
                  <c:v>3585.095703125</c:v>
                </c:pt>
                <c:pt idx="6">
                  <c:v>3899.9804687499986</c:v>
                </c:pt>
                <c:pt idx="7">
                  <c:v>4128.7636718750027</c:v>
                </c:pt>
                <c:pt idx="8">
                  <c:v>4367.1162109375027</c:v>
                </c:pt>
                <c:pt idx="9">
                  <c:v>5228.4433593749973</c:v>
                </c:pt>
                <c:pt idx="10">
                  <c:v>5313.1201171875027</c:v>
                </c:pt>
                <c:pt idx="11">
                  <c:v>6231.005859375</c:v>
                </c:pt>
                <c:pt idx="12">
                  <c:v>6600.4085156249985</c:v>
                </c:pt>
                <c:pt idx="13" formatCode="General">
                  <c:v>7193</c:v>
                </c:pt>
                <c:pt idx="14">
                  <c:v>7799</c:v>
                </c:pt>
                <c:pt idx="15">
                  <c:v>10028</c:v>
                </c:pt>
                <c:pt idx="16">
                  <c:v>10409.695751953124</c:v>
                </c:pt>
              </c:numCache>
            </c:numRef>
          </c:val>
          <c:smooth val="0"/>
          <c:extLst xmlns:c16r2="http://schemas.microsoft.com/office/drawing/2015/06/chart">
            <c:ext xmlns:c16="http://schemas.microsoft.com/office/drawing/2014/chart" uri="{C3380CC4-5D6E-409C-BE32-E72D297353CC}">
              <c16:uniqueId val="{00000001-9BCB-44C7-BF85-4E088982288F}"/>
            </c:ext>
          </c:extLst>
        </c:ser>
        <c:dLbls>
          <c:showLegendKey val="0"/>
          <c:showVal val="0"/>
          <c:showCatName val="0"/>
          <c:showSerName val="0"/>
          <c:showPercent val="0"/>
          <c:showBubbleSize val="0"/>
        </c:dLbls>
        <c:smooth val="0"/>
        <c:axId val="134481264"/>
        <c:axId val="134481648"/>
      </c:lineChart>
      <c:dateAx>
        <c:axId val="134481264"/>
        <c:scaling>
          <c:orientation val="minMax"/>
        </c:scaling>
        <c:delete val="0"/>
        <c:axPos val="b"/>
        <c:numFmt formatCode="d\-mmm" sourceLinked="1"/>
        <c:majorTickMark val="out"/>
        <c:minorTickMark val="none"/>
        <c:tickLblPos val="nextTo"/>
        <c:crossAx val="134481648"/>
        <c:crosses val="autoZero"/>
        <c:auto val="1"/>
        <c:lblOffset val="100"/>
        <c:baseTimeUnit val="days"/>
      </c:dateAx>
      <c:valAx>
        <c:axId val="134481648"/>
        <c:scaling>
          <c:orientation val="minMax"/>
        </c:scaling>
        <c:delete val="0"/>
        <c:axPos val="l"/>
        <c:majorGridlines/>
        <c:numFmt formatCode="General" sourceLinked="1"/>
        <c:majorTickMark val="out"/>
        <c:minorTickMark val="none"/>
        <c:tickLblPos val="nextTo"/>
        <c:crossAx val="134481264"/>
        <c:crosses val="autoZero"/>
        <c:crossBetween val="between"/>
      </c:valAx>
    </c:plotArea>
    <c:legend>
      <c:legendPos val="r"/>
      <c:layout>
        <c:manualLayout>
          <c:xMode val="edge"/>
          <c:yMode val="edge"/>
          <c:x val="0.720731204575211"/>
          <c:y val="4.7944588648399296E-2"/>
          <c:w val="0.24334172660297859"/>
          <c:h val="0.16122198543596178"/>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Monthly Dataset Deposit </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Sheet1!$A$2:$A$14</c:f>
              <c:strCache>
                <c:ptCount val="13"/>
                <c:pt idx="0">
                  <c:v>Apr-May 15</c:v>
                </c:pt>
                <c:pt idx="1">
                  <c:v>May-Jun </c:v>
                </c:pt>
                <c:pt idx="2">
                  <c:v>Jun-Jul</c:v>
                </c:pt>
                <c:pt idx="3">
                  <c:v>Jul-Aug</c:v>
                </c:pt>
                <c:pt idx="4">
                  <c:v>Aug-Sep</c:v>
                </c:pt>
                <c:pt idx="5">
                  <c:v>Sep-Oct</c:v>
                </c:pt>
                <c:pt idx="6">
                  <c:v>Oct-Nov</c:v>
                </c:pt>
                <c:pt idx="7">
                  <c:v>Nov-Dec</c:v>
                </c:pt>
                <c:pt idx="8">
                  <c:v>Dec-Jan 16</c:v>
                </c:pt>
                <c:pt idx="9">
                  <c:v>Jan-Feb</c:v>
                </c:pt>
                <c:pt idx="10">
                  <c:v>Feb-Mar</c:v>
                </c:pt>
                <c:pt idx="11">
                  <c:v>Mar-Apr</c:v>
                </c:pt>
                <c:pt idx="12">
                  <c:v>Apr-May </c:v>
                </c:pt>
              </c:strCache>
            </c:strRef>
          </c:cat>
          <c:val>
            <c:numRef>
              <c:f>Sheet1!$B$2:$B$14</c:f>
              <c:numCache>
                <c:formatCode>General</c:formatCode>
                <c:ptCount val="13"/>
                <c:pt idx="0">
                  <c:v>27</c:v>
                </c:pt>
                <c:pt idx="1">
                  <c:v>33</c:v>
                </c:pt>
                <c:pt idx="2">
                  <c:v>46</c:v>
                </c:pt>
                <c:pt idx="3">
                  <c:v>49</c:v>
                </c:pt>
                <c:pt idx="4">
                  <c:v>54</c:v>
                </c:pt>
                <c:pt idx="5">
                  <c:v>64</c:v>
                </c:pt>
                <c:pt idx="6">
                  <c:v>74</c:v>
                </c:pt>
                <c:pt idx="7">
                  <c:v>81</c:v>
                </c:pt>
                <c:pt idx="8">
                  <c:v>93</c:v>
                </c:pt>
                <c:pt idx="9">
                  <c:v>95</c:v>
                </c:pt>
                <c:pt idx="10">
                  <c:v>113</c:v>
                </c:pt>
                <c:pt idx="11">
                  <c:v>136</c:v>
                </c:pt>
                <c:pt idx="12">
                  <c:v>153</c:v>
                </c:pt>
              </c:numCache>
            </c:numRef>
          </c:val>
          <c:smooth val="0"/>
        </c:ser>
        <c:dLbls>
          <c:showLegendKey val="0"/>
          <c:showVal val="1"/>
          <c:showCatName val="0"/>
          <c:showSerName val="0"/>
          <c:showPercent val="0"/>
          <c:showBubbleSize val="0"/>
        </c:dLbls>
        <c:marker val="1"/>
        <c:smooth val="0"/>
        <c:axId val="184399744"/>
        <c:axId val="187269856"/>
      </c:lineChart>
      <c:catAx>
        <c:axId val="184399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7269856"/>
        <c:crosses val="autoZero"/>
        <c:auto val="1"/>
        <c:lblAlgn val="ctr"/>
        <c:lblOffset val="100"/>
        <c:noMultiLvlLbl val="0"/>
      </c:catAx>
      <c:valAx>
        <c:axId val="187269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one"/>
        <c:crossAx val="1843997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77FD1-E5FB-4C90-9558-F45DC185C84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5834CA78-EAED-442A-8A1C-7A697030E643}">
      <dgm:prSet phldrT="[Text]"/>
      <dgm:spPr>
        <a:solidFill>
          <a:schemeClr val="accent4"/>
        </a:solidFill>
      </dgm:spPr>
      <dgm:t>
        <a:bodyPr/>
        <a:lstStyle/>
        <a:p>
          <a:r>
            <a:rPr lang="en-GB" dirty="0" smtClean="0"/>
            <a:t>RDMS team</a:t>
          </a:r>
          <a:endParaRPr lang="en-GB" dirty="0"/>
        </a:p>
      </dgm:t>
    </dgm:pt>
    <dgm:pt modelId="{3663904D-E462-4E0D-88C9-10E3C10CA37E}" type="parTrans" cxnId="{DEC8D2FB-73F9-4786-97B5-1DD11997C0F7}">
      <dgm:prSet/>
      <dgm:spPr/>
      <dgm:t>
        <a:bodyPr/>
        <a:lstStyle/>
        <a:p>
          <a:endParaRPr lang="en-GB"/>
        </a:p>
      </dgm:t>
    </dgm:pt>
    <dgm:pt modelId="{57B20453-C3A5-4DB2-B47C-46DCA26BC47F}" type="sibTrans" cxnId="{DEC8D2FB-73F9-4786-97B5-1DD11997C0F7}">
      <dgm:prSet/>
      <dgm:spPr/>
      <dgm:t>
        <a:bodyPr/>
        <a:lstStyle/>
        <a:p>
          <a:endParaRPr lang="en-GB"/>
        </a:p>
      </dgm:t>
    </dgm:pt>
    <dgm:pt modelId="{15416683-7564-4B20-A7CE-5C794BBAD3B5}">
      <dgm:prSet phldrT="[Text]"/>
      <dgm:spPr/>
      <dgm:t>
        <a:bodyPr/>
        <a:lstStyle/>
        <a:p>
          <a:r>
            <a:rPr lang="en-GB" dirty="0" smtClean="0"/>
            <a:t>Information Services - Infrastructure</a:t>
          </a:r>
          <a:endParaRPr lang="en-GB" dirty="0"/>
        </a:p>
      </dgm:t>
    </dgm:pt>
    <dgm:pt modelId="{E9A5FE5F-09CA-4270-AB06-71BB8AA60F22}" type="parTrans" cxnId="{91138BFF-963B-4E4A-831F-C4B5A971C6E8}">
      <dgm:prSet/>
      <dgm:spPr/>
      <dgm:t>
        <a:bodyPr/>
        <a:lstStyle/>
        <a:p>
          <a:endParaRPr lang="en-GB"/>
        </a:p>
      </dgm:t>
    </dgm:pt>
    <dgm:pt modelId="{4807FE2F-4728-45EF-B52A-B3363939025B}" type="sibTrans" cxnId="{91138BFF-963B-4E4A-831F-C4B5A971C6E8}">
      <dgm:prSet/>
      <dgm:spPr/>
      <dgm:t>
        <a:bodyPr/>
        <a:lstStyle/>
        <a:p>
          <a:endParaRPr lang="en-GB"/>
        </a:p>
      </dgm:t>
    </dgm:pt>
    <dgm:pt modelId="{A833F013-3B50-4CB4-93B2-AEA4E68B36FC}">
      <dgm:prSet phldrT="[Text]"/>
      <dgm:spPr>
        <a:solidFill>
          <a:srgbClr val="FFC000"/>
        </a:solidFill>
      </dgm:spPr>
      <dgm:t>
        <a:bodyPr/>
        <a:lstStyle/>
        <a:p>
          <a:r>
            <a:rPr lang="en-GB" dirty="0" smtClean="0"/>
            <a:t>Research &amp; Knowledge </a:t>
          </a:r>
          <a:r>
            <a:rPr lang="en-GB" dirty="0" smtClean="0"/>
            <a:t>Exchange </a:t>
          </a:r>
          <a:r>
            <a:rPr lang="en-GB" dirty="0" smtClean="0"/>
            <a:t>Services</a:t>
          </a:r>
          <a:endParaRPr lang="en-GB" dirty="0"/>
        </a:p>
      </dgm:t>
    </dgm:pt>
    <dgm:pt modelId="{9DC19878-4A25-46E6-9600-D50A70D19EAB}" type="parTrans" cxnId="{BFD7B05B-B2AB-4D14-A344-E44B127C8A6D}">
      <dgm:prSet/>
      <dgm:spPr>
        <a:solidFill>
          <a:srgbClr val="FFC000"/>
        </a:solidFill>
      </dgm:spPr>
      <dgm:t>
        <a:bodyPr/>
        <a:lstStyle/>
        <a:p>
          <a:endParaRPr lang="en-GB"/>
        </a:p>
      </dgm:t>
    </dgm:pt>
    <dgm:pt modelId="{E40EFEAC-CC3E-447A-9139-458D269FCB1B}" type="sibTrans" cxnId="{BFD7B05B-B2AB-4D14-A344-E44B127C8A6D}">
      <dgm:prSet/>
      <dgm:spPr/>
      <dgm:t>
        <a:bodyPr/>
        <a:lstStyle/>
        <a:p>
          <a:endParaRPr lang="en-GB"/>
        </a:p>
      </dgm:t>
    </dgm:pt>
    <dgm:pt modelId="{AFA98911-1593-44D1-A65B-2AEF07806CCA}">
      <dgm:prSet phldrT="[Text]"/>
      <dgm:spPr>
        <a:solidFill>
          <a:schemeClr val="accent3"/>
        </a:solidFill>
      </dgm:spPr>
      <dgm:t>
        <a:bodyPr/>
        <a:lstStyle/>
        <a:p>
          <a:r>
            <a:rPr lang="en-GB" dirty="0" smtClean="0"/>
            <a:t>Information Services - Library</a:t>
          </a:r>
          <a:endParaRPr lang="en-GB" dirty="0"/>
        </a:p>
      </dgm:t>
    </dgm:pt>
    <dgm:pt modelId="{4AC50D47-9D5C-4EB9-9519-BCE774A432C9}" type="parTrans" cxnId="{D13CD6F2-C1F9-401E-91F9-4EE87B244879}">
      <dgm:prSet/>
      <dgm:spPr>
        <a:solidFill>
          <a:srgbClr val="92D050"/>
        </a:solidFill>
      </dgm:spPr>
      <dgm:t>
        <a:bodyPr/>
        <a:lstStyle/>
        <a:p>
          <a:endParaRPr lang="en-GB"/>
        </a:p>
      </dgm:t>
    </dgm:pt>
    <dgm:pt modelId="{DFBE4F1A-B598-460E-9A05-E2A20F940842}" type="sibTrans" cxnId="{D13CD6F2-C1F9-401E-91F9-4EE87B244879}">
      <dgm:prSet/>
      <dgm:spPr/>
      <dgm:t>
        <a:bodyPr/>
        <a:lstStyle/>
        <a:p>
          <a:endParaRPr lang="en-GB"/>
        </a:p>
      </dgm:t>
    </dgm:pt>
    <dgm:pt modelId="{1305C493-54BF-47D7-9818-6D69FE3C485D}" type="pres">
      <dgm:prSet presAssocID="{57B77FD1-E5FB-4C90-9558-F45DC185C846}" presName="cycle" presStyleCnt="0">
        <dgm:presLayoutVars>
          <dgm:chMax val="1"/>
          <dgm:dir/>
          <dgm:animLvl val="ctr"/>
          <dgm:resizeHandles val="exact"/>
        </dgm:presLayoutVars>
      </dgm:prSet>
      <dgm:spPr/>
      <dgm:t>
        <a:bodyPr/>
        <a:lstStyle/>
        <a:p>
          <a:endParaRPr lang="en-GB"/>
        </a:p>
      </dgm:t>
    </dgm:pt>
    <dgm:pt modelId="{2CBA85B2-3E2A-4E54-A5F9-9504334CBB01}" type="pres">
      <dgm:prSet presAssocID="{5834CA78-EAED-442A-8A1C-7A697030E643}" presName="centerShape" presStyleLbl="node0" presStyleIdx="0" presStyleCnt="1"/>
      <dgm:spPr/>
      <dgm:t>
        <a:bodyPr/>
        <a:lstStyle/>
        <a:p>
          <a:endParaRPr lang="en-GB"/>
        </a:p>
      </dgm:t>
    </dgm:pt>
    <dgm:pt modelId="{9FB2B2C7-AB82-4C7B-8E2F-3499B2FE964F}" type="pres">
      <dgm:prSet presAssocID="{E9A5FE5F-09CA-4270-AB06-71BB8AA60F22}" presName="parTrans" presStyleLbl="bgSibTrans2D1" presStyleIdx="0" presStyleCnt="3"/>
      <dgm:spPr/>
      <dgm:t>
        <a:bodyPr/>
        <a:lstStyle/>
        <a:p>
          <a:endParaRPr lang="en-GB"/>
        </a:p>
      </dgm:t>
    </dgm:pt>
    <dgm:pt modelId="{388055A4-062D-482B-B1B4-B690C3E8FD9A}" type="pres">
      <dgm:prSet presAssocID="{15416683-7564-4B20-A7CE-5C794BBAD3B5}" presName="node" presStyleLbl="node1" presStyleIdx="0" presStyleCnt="3">
        <dgm:presLayoutVars>
          <dgm:bulletEnabled val="1"/>
        </dgm:presLayoutVars>
      </dgm:prSet>
      <dgm:spPr/>
      <dgm:t>
        <a:bodyPr/>
        <a:lstStyle/>
        <a:p>
          <a:endParaRPr lang="en-GB"/>
        </a:p>
      </dgm:t>
    </dgm:pt>
    <dgm:pt modelId="{B390FBC7-FC8B-44A1-9F4A-6633E6856622}" type="pres">
      <dgm:prSet presAssocID="{9DC19878-4A25-46E6-9600-D50A70D19EAB}" presName="parTrans" presStyleLbl="bgSibTrans2D1" presStyleIdx="1" presStyleCnt="3"/>
      <dgm:spPr/>
      <dgm:t>
        <a:bodyPr/>
        <a:lstStyle/>
        <a:p>
          <a:endParaRPr lang="en-GB"/>
        </a:p>
      </dgm:t>
    </dgm:pt>
    <dgm:pt modelId="{CB709623-7773-4DE6-BBC2-7A0DB5368AA9}" type="pres">
      <dgm:prSet presAssocID="{A833F013-3B50-4CB4-93B2-AEA4E68B36FC}" presName="node" presStyleLbl="node1" presStyleIdx="1" presStyleCnt="3">
        <dgm:presLayoutVars>
          <dgm:bulletEnabled val="1"/>
        </dgm:presLayoutVars>
      </dgm:prSet>
      <dgm:spPr/>
      <dgm:t>
        <a:bodyPr/>
        <a:lstStyle/>
        <a:p>
          <a:endParaRPr lang="en-GB"/>
        </a:p>
      </dgm:t>
    </dgm:pt>
    <dgm:pt modelId="{C03445F5-84A2-4F8B-8F1A-56B76BB0AE1C}" type="pres">
      <dgm:prSet presAssocID="{4AC50D47-9D5C-4EB9-9519-BCE774A432C9}" presName="parTrans" presStyleLbl="bgSibTrans2D1" presStyleIdx="2" presStyleCnt="3"/>
      <dgm:spPr/>
      <dgm:t>
        <a:bodyPr/>
        <a:lstStyle/>
        <a:p>
          <a:endParaRPr lang="en-GB"/>
        </a:p>
      </dgm:t>
    </dgm:pt>
    <dgm:pt modelId="{24AA9314-CEDE-4BDD-8417-E4FCD0FD876C}" type="pres">
      <dgm:prSet presAssocID="{AFA98911-1593-44D1-A65B-2AEF07806CCA}" presName="node" presStyleLbl="node1" presStyleIdx="2" presStyleCnt="3">
        <dgm:presLayoutVars>
          <dgm:bulletEnabled val="1"/>
        </dgm:presLayoutVars>
      </dgm:prSet>
      <dgm:spPr/>
      <dgm:t>
        <a:bodyPr/>
        <a:lstStyle/>
        <a:p>
          <a:endParaRPr lang="en-GB"/>
        </a:p>
      </dgm:t>
    </dgm:pt>
  </dgm:ptLst>
  <dgm:cxnLst>
    <dgm:cxn modelId="{752B1BD8-9627-449E-B3E6-731ECC793744}" type="presOf" srcId="{A833F013-3B50-4CB4-93B2-AEA4E68B36FC}" destId="{CB709623-7773-4DE6-BBC2-7A0DB5368AA9}" srcOrd="0" destOrd="0" presId="urn:microsoft.com/office/officeart/2005/8/layout/radial4"/>
    <dgm:cxn modelId="{6E6B3ABD-4CB7-4977-8B1B-5F3A0B6DD557}" type="presOf" srcId="{5834CA78-EAED-442A-8A1C-7A697030E643}" destId="{2CBA85B2-3E2A-4E54-A5F9-9504334CBB01}" srcOrd="0" destOrd="0" presId="urn:microsoft.com/office/officeart/2005/8/layout/radial4"/>
    <dgm:cxn modelId="{565A6771-858C-4D8A-AA07-F62A2E6EDD05}" type="presOf" srcId="{9DC19878-4A25-46E6-9600-D50A70D19EAB}" destId="{B390FBC7-FC8B-44A1-9F4A-6633E6856622}" srcOrd="0" destOrd="0" presId="urn:microsoft.com/office/officeart/2005/8/layout/radial4"/>
    <dgm:cxn modelId="{7D6E53B0-3D9A-48F9-863C-76DD0990B565}" type="presOf" srcId="{AFA98911-1593-44D1-A65B-2AEF07806CCA}" destId="{24AA9314-CEDE-4BDD-8417-E4FCD0FD876C}" srcOrd="0" destOrd="0" presId="urn:microsoft.com/office/officeart/2005/8/layout/radial4"/>
    <dgm:cxn modelId="{91138BFF-963B-4E4A-831F-C4B5A971C6E8}" srcId="{5834CA78-EAED-442A-8A1C-7A697030E643}" destId="{15416683-7564-4B20-A7CE-5C794BBAD3B5}" srcOrd="0" destOrd="0" parTransId="{E9A5FE5F-09CA-4270-AB06-71BB8AA60F22}" sibTransId="{4807FE2F-4728-45EF-B52A-B3363939025B}"/>
    <dgm:cxn modelId="{198EF6B5-DB15-4BF0-B588-12D811FF953E}" type="presOf" srcId="{15416683-7564-4B20-A7CE-5C794BBAD3B5}" destId="{388055A4-062D-482B-B1B4-B690C3E8FD9A}" srcOrd="0" destOrd="0" presId="urn:microsoft.com/office/officeart/2005/8/layout/radial4"/>
    <dgm:cxn modelId="{D13CD6F2-C1F9-401E-91F9-4EE87B244879}" srcId="{5834CA78-EAED-442A-8A1C-7A697030E643}" destId="{AFA98911-1593-44D1-A65B-2AEF07806CCA}" srcOrd="2" destOrd="0" parTransId="{4AC50D47-9D5C-4EB9-9519-BCE774A432C9}" sibTransId="{DFBE4F1A-B598-460E-9A05-E2A20F940842}"/>
    <dgm:cxn modelId="{DEC8D2FB-73F9-4786-97B5-1DD11997C0F7}" srcId="{57B77FD1-E5FB-4C90-9558-F45DC185C846}" destId="{5834CA78-EAED-442A-8A1C-7A697030E643}" srcOrd="0" destOrd="0" parTransId="{3663904D-E462-4E0D-88C9-10E3C10CA37E}" sibTransId="{57B20453-C3A5-4DB2-B47C-46DCA26BC47F}"/>
    <dgm:cxn modelId="{BFD7B05B-B2AB-4D14-A344-E44B127C8A6D}" srcId="{5834CA78-EAED-442A-8A1C-7A697030E643}" destId="{A833F013-3B50-4CB4-93B2-AEA4E68B36FC}" srcOrd="1" destOrd="0" parTransId="{9DC19878-4A25-46E6-9600-D50A70D19EAB}" sibTransId="{E40EFEAC-CC3E-447A-9139-458D269FCB1B}"/>
    <dgm:cxn modelId="{673B0086-1C41-41FA-A25C-7EEB27329E97}" type="presOf" srcId="{57B77FD1-E5FB-4C90-9558-F45DC185C846}" destId="{1305C493-54BF-47D7-9818-6D69FE3C485D}" srcOrd="0" destOrd="0" presId="urn:microsoft.com/office/officeart/2005/8/layout/radial4"/>
    <dgm:cxn modelId="{848F1279-4AA9-47E8-BD39-3FD82A5D1FC6}" type="presOf" srcId="{4AC50D47-9D5C-4EB9-9519-BCE774A432C9}" destId="{C03445F5-84A2-4F8B-8F1A-56B76BB0AE1C}" srcOrd="0" destOrd="0" presId="urn:microsoft.com/office/officeart/2005/8/layout/radial4"/>
    <dgm:cxn modelId="{49E3D404-FA72-4C85-96ED-F303F608BCCD}" type="presOf" srcId="{E9A5FE5F-09CA-4270-AB06-71BB8AA60F22}" destId="{9FB2B2C7-AB82-4C7B-8E2F-3499B2FE964F}" srcOrd="0" destOrd="0" presId="urn:microsoft.com/office/officeart/2005/8/layout/radial4"/>
    <dgm:cxn modelId="{A487E82B-A8B6-4ABB-852E-D73807443A3F}" type="presParOf" srcId="{1305C493-54BF-47D7-9818-6D69FE3C485D}" destId="{2CBA85B2-3E2A-4E54-A5F9-9504334CBB01}" srcOrd="0" destOrd="0" presId="urn:microsoft.com/office/officeart/2005/8/layout/radial4"/>
    <dgm:cxn modelId="{106CE480-F839-4972-84CF-6C7BECE3A5F1}" type="presParOf" srcId="{1305C493-54BF-47D7-9818-6D69FE3C485D}" destId="{9FB2B2C7-AB82-4C7B-8E2F-3499B2FE964F}" srcOrd="1" destOrd="0" presId="urn:microsoft.com/office/officeart/2005/8/layout/radial4"/>
    <dgm:cxn modelId="{749A5518-2107-4791-BA84-F2070F0B5445}" type="presParOf" srcId="{1305C493-54BF-47D7-9818-6D69FE3C485D}" destId="{388055A4-062D-482B-B1B4-B690C3E8FD9A}" srcOrd="2" destOrd="0" presId="urn:microsoft.com/office/officeart/2005/8/layout/radial4"/>
    <dgm:cxn modelId="{BA105033-0F08-4AB2-9FDE-1E97C7D6D652}" type="presParOf" srcId="{1305C493-54BF-47D7-9818-6D69FE3C485D}" destId="{B390FBC7-FC8B-44A1-9F4A-6633E6856622}" srcOrd="3" destOrd="0" presId="urn:microsoft.com/office/officeart/2005/8/layout/radial4"/>
    <dgm:cxn modelId="{782FAD41-09A4-4E9A-AD2D-A575C83B3A09}" type="presParOf" srcId="{1305C493-54BF-47D7-9818-6D69FE3C485D}" destId="{CB709623-7773-4DE6-BBC2-7A0DB5368AA9}" srcOrd="4" destOrd="0" presId="urn:microsoft.com/office/officeart/2005/8/layout/radial4"/>
    <dgm:cxn modelId="{04CF1D87-4B3F-42A7-874F-545C4DB8B50D}" type="presParOf" srcId="{1305C493-54BF-47D7-9818-6D69FE3C485D}" destId="{C03445F5-84A2-4F8B-8F1A-56B76BB0AE1C}" srcOrd="5" destOrd="0" presId="urn:microsoft.com/office/officeart/2005/8/layout/radial4"/>
    <dgm:cxn modelId="{DDDD2203-737D-49A9-A5EA-E365522B884C}" type="presParOf" srcId="{1305C493-54BF-47D7-9818-6D69FE3C485D}" destId="{24AA9314-CEDE-4BDD-8417-E4FCD0FD876C}"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245FD-F0ED-45E4-8858-C03E9012916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0AF03CCB-25F7-4ED4-A16E-54B0045E080D}">
      <dgm:prSet phldrT="[Text]"/>
      <dgm:spPr>
        <a:solidFill>
          <a:schemeClr val="accent4"/>
        </a:solidFill>
      </dgm:spPr>
      <dgm:t>
        <a:bodyPr/>
        <a:lstStyle/>
        <a:p>
          <a:r>
            <a:rPr lang="en-GB" dirty="0" smtClean="0"/>
            <a:t>RDMS team</a:t>
          </a:r>
          <a:endParaRPr lang="en-GB" dirty="0"/>
        </a:p>
      </dgm:t>
    </dgm:pt>
    <dgm:pt modelId="{6E357310-75B5-4786-B695-8535912B6779}" type="parTrans" cxnId="{2937F10E-0815-42C5-8A27-E296424FADDA}">
      <dgm:prSet/>
      <dgm:spPr/>
      <dgm:t>
        <a:bodyPr/>
        <a:lstStyle/>
        <a:p>
          <a:endParaRPr lang="en-GB"/>
        </a:p>
      </dgm:t>
    </dgm:pt>
    <dgm:pt modelId="{A1673200-94FE-423E-8317-CBC2EAEBE841}" type="sibTrans" cxnId="{2937F10E-0815-42C5-8A27-E296424FADDA}">
      <dgm:prSet/>
      <dgm:spPr/>
      <dgm:t>
        <a:bodyPr/>
        <a:lstStyle/>
        <a:p>
          <a:endParaRPr lang="en-GB"/>
        </a:p>
      </dgm:t>
    </dgm:pt>
    <dgm:pt modelId="{00349C98-1AE1-48C7-9EDB-13E5ED22FB0A}">
      <dgm:prSet phldrT="[Text]"/>
      <dgm:spPr>
        <a:solidFill>
          <a:schemeClr val="accent3"/>
        </a:solidFill>
      </dgm:spPr>
      <dgm:t>
        <a:bodyPr/>
        <a:lstStyle/>
        <a:p>
          <a:r>
            <a:rPr lang="en-GB" dirty="0" smtClean="0"/>
            <a:t>Project Board</a:t>
          </a:r>
          <a:endParaRPr lang="en-GB" dirty="0"/>
        </a:p>
      </dgm:t>
    </dgm:pt>
    <dgm:pt modelId="{031FB67E-98A8-4765-B740-8F709D38843F}" type="parTrans" cxnId="{F4840564-BD59-43C3-857F-9ADE1B72F153}">
      <dgm:prSet/>
      <dgm:spPr/>
      <dgm:t>
        <a:bodyPr/>
        <a:lstStyle/>
        <a:p>
          <a:endParaRPr lang="en-GB"/>
        </a:p>
      </dgm:t>
    </dgm:pt>
    <dgm:pt modelId="{91517112-5822-438C-AA09-6F0F14203085}" type="sibTrans" cxnId="{F4840564-BD59-43C3-857F-9ADE1B72F153}">
      <dgm:prSet/>
      <dgm:spPr/>
      <dgm:t>
        <a:bodyPr/>
        <a:lstStyle/>
        <a:p>
          <a:endParaRPr lang="en-GB"/>
        </a:p>
      </dgm:t>
    </dgm:pt>
    <dgm:pt modelId="{B1B83E05-E82C-4E11-B0D7-55994E131833}">
      <dgm:prSet phldrT="[Text]"/>
      <dgm:spPr>
        <a:solidFill>
          <a:schemeClr val="accent3"/>
        </a:solidFill>
      </dgm:spPr>
      <dgm:t>
        <a:bodyPr/>
        <a:lstStyle/>
        <a:p>
          <a:r>
            <a:rPr lang="en-GB" dirty="0" smtClean="0"/>
            <a:t>Customer group</a:t>
          </a:r>
          <a:endParaRPr lang="en-GB" dirty="0"/>
        </a:p>
      </dgm:t>
    </dgm:pt>
    <dgm:pt modelId="{98DEEDA5-8BBE-4C96-9725-5243AC666E55}" type="parTrans" cxnId="{02F64F86-8550-4D3E-8D55-3F22DC4A3726}">
      <dgm:prSet/>
      <dgm:spPr/>
      <dgm:t>
        <a:bodyPr/>
        <a:lstStyle/>
        <a:p>
          <a:endParaRPr lang="en-GB"/>
        </a:p>
      </dgm:t>
    </dgm:pt>
    <dgm:pt modelId="{737E06F6-8113-491E-A09F-3EBF4F7D08F9}" type="sibTrans" cxnId="{02F64F86-8550-4D3E-8D55-3F22DC4A3726}">
      <dgm:prSet/>
      <dgm:spPr/>
      <dgm:t>
        <a:bodyPr/>
        <a:lstStyle/>
        <a:p>
          <a:endParaRPr lang="en-GB"/>
        </a:p>
      </dgm:t>
    </dgm:pt>
    <dgm:pt modelId="{BA3A34E7-A903-48C0-94FF-7A521F30D7F0}">
      <dgm:prSet phldrT="[Text]" phldr="1"/>
      <dgm:spPr>
        <a:noFill/>
      </dgm:spPr>
      <dgm:t>
        <a:bodyPr/>
        <a:lstStyle/>
        <a:p>
          <a:endParaRPr lang="en-GB"/>
        </a:p>
      </dgm:t>
    </dgm:pt>
    <dgm:pt modelId="{40B3B3CF-822E-4A89-929B-C97829495DE3}" type="parTrans" cxnId="{4F4EC9C2-3EED-4545-B3CC-47469A5159B7}">
      <dgm:prSet/>
      <dgm:spPr>
        <a:noFill/>
      </dgm:spPr>
      <dgm:t>
        <a:bodyPr/>
        <a:lstStyle/>
        <a:p>
          <a:endParaRPr lang="en-GB" dirty="0"/>
        </a:p>
      </dgm:t>
    </dgm:pt>
    <dgm:pt modelId="{BAB6922B-83BF-49C0-A106-18B5120241AD}" type="sibTrans" cxnId="{4F4EC9C2-3EED-4545-B3CC-47469A5159B7}">
      <dgm:prSet/>
      <dgm:spPr/>
      <dgm:t>
        <a:bodyPr/>
        <a:lstStyle/>
        <a:p>
          <a:endParaRPr lang="en-GB"/>
        </a:p>
      </dgm:t>
    </dgm:pt>
    <dgm:pt modelId="{C0FF121B-9DA1-493E-929C-C6C23C1E7369}">
      <dgm:prSet phldrT="[Text]"/>
      <dgm:spPr>
        <a:solidFill>
          <a:schemeClr val="accent3"/>
        </a:solidFill>
      </dgm:spPr>
      <dgm:t>
        <a:bodyPr/>
        <a:lstStyle/>
        <a:p>
          <a:r>
            <a:rPr lang="en-GB" dirty="0" smtClean="0"/>
            <a:t>Supplier Group</a:t>
          </a:r>
          <a:endParaRPr lang="en-GB" dirty="0"/>
        </a:p>
      </dgm:t>
    </dgm:pt>
    <dgm:pt modelId="{49481653-3C03-4D57-B8CA-95A529382F88}" type="parTrans" cxnId="{1601F32C-39CB-417E-806A-39934CB9F64C}">
      <dgm:prSet/>
      <dgm:spPr/>
      <dgm:t>
        <a:bodyPr/>
        <a:lstStyle/>
        <a:p>
          <a:endParaRPr lang="en-GB" dirty="0"/>
        </a:p>
      </dgm:t>
    </dgm:pt>
    <dgm:pt modelId="{9FAFA53C-07E4-4B13-B8B4-E2BDD0FC493E}" type="sibTrans" cxnId="{1601F32C-39CB-417E-806A-39934CB9F64C}">
      <dgm:prSet/>
      <dgm:spPr/>
      <dgm:t>
        <a:bodyPr/>
        <a:lstStyle/>
        <a:p>
          <a:endParaRPr lang="en-GB"/>
        </a:p>
      </dgm:t>
    </dgm:pt>
    <dgm:pt modelId="{999192D9-8564-4183-AE26-38894AD3F52D}" type="pres">
      <dgm:prSet presAssocID="{509245FD-F0ED-45E4-8858-C03E90129168}" presName="Name0" presStyleCnt="0">
        <dgm:presLayoutVars>
          <dgm:chMax val="1"/>
          <dgm:dir/>
          <dgm:animLvl val="ctr"/>
          <dgm:resizeHandles val="exact"/>
        </dgm:presLayoutVars>
      </dgm:prSet>
      <dgm:spPr/>
      <dgm:t>
        <a:bodyPr/>
        <a:lstStyle/>
        <a:p>
          <a:endParaRPr lang="en-GB"/>
        </a:p>
      </dgm:t>
    </dgm:pt>
    <dgm:pt modelId="{4AE391B0-943A-4C40-9862-CA626FE03702}" type="pres">
      <dgm:prSet presAssocID="{0AF03CCB-25F7-4ED4-A16E-54B0045E080D}" presName="centerShape" presStyleLbl="node0" presStyleIdx="0" presStyleCnt="1"/>
      <dgm:spPr/>
      <dgm:t>
        <a:bodyPr/>
        <a:lstStyle/>
        <a:p>
          <a:endParaRPr lang="en-GB"/>
        </a:p>
      </dgm:t>
    </dgm:pt>
    <dgm:pt modelId="{7B7A6947-5E89-4FCC-8537-9022A873B1AB}" type="pres">
      <dgm:prSet presAssocID="{031FB67E-98A8-4765-B740-8F709D38843F}" presName="parTrans" presStyleLbl="sibTrans2D1" presStyleIdx="0" presStyleCnt="4" custScaleX="218618"/>
      <dgm:spPr/>
      <dgm:t>
        <a:bodyPr/>
        <a:lstStyle/>
        <a:p>
          <a:endParaRPr lang="en-GB"/>
        </a:p>
      </dgm:t>
    </dgm:pt>
    <dgm:pt modelId="{B82F74CA-699B-42A9-A48F-7F3B35F3C6C1}" type="pres">
      <dgm:prSet presAssocID="{031FB67E-98A8-4765-B740-8F709D38843F}" presName="connectorText" presStyleLbl="sibTrans2D1" presStyleIdx="0" presStyleCnt="4"/>
      <dgm:spPr/>
      <dgm:t>
        <a:bodyPr/>
        <a:lstStyle/>
        <a:p>
          <a:endParaRPr lang="en-GB"/>
        </a:p>
      </dgm:t>
    </dgm:pt>
    <dgm:pt modelId="{CA3A2AAE-62DF-4933-8FC0-BAEA1D96F1B6}" type="pres">
      <dgm:prSet presAssocID="{00349C98-1AE1-48C7-9EDB-13E5ED22FB0A}" presName="node" presStyleLbl="node1" presStyleIdx="0" presStyleCnt="4">
        <dgm:presLayoutVars>
          <dgm:bulletEnabled val="1"/>
        </dgm:presLayoutVars>
      </dgm:prSet>
      <dgm:spPr/>
      <dgm:t>
        <a:bodyPr/>
        <a:lstStyle/>
        <a:p>
          <a:endParaRPr lang="en-GB"/>
        </a:p>
      </dgm:t>
    </dgm:pt>
    <dgm:pt modelId="{25D0C07C-C819-4B28-B51F-A58C0FAD30CA}" type="pres">
      <dgm:prSet presAssocID="{98DEEDA5-8BBE-4C96-9725-5243AC666E55}" presName="parTrans" presStyleLbl="sibTrans2D1" presStyleIdx="1" presStyleCnt="4" custFlipHor="1" custScaleX="220415"/>
      <dgm:spPr/>
      <dgm:t>
        <a:bodyPr/>
        <a:lstStyle/>
        <a:p>
          <a:endParaRPr lang="en-GB"/>
        </a:p>
      </dgm:t>
    </dgm:pt>
    <dgm:pt modelId="{D3A3A9FB-0383-42C8-8D77-A84D32AEC8AE}" type="pres">
      <dgm:prSet presAssocID="{98DEEDA5-8BBE-4C96-9725-5243AC666E55}" presName="connectorText" presStyleLbl="sibTrans2D1" presStyleIdx="1" presStyleCnt="4"/>
      <dgm:spPr/>
      <dgm:t>
        <a:bodyPr/>
        <a:lstStyle/>
        <a:p>
          <a:endParaRPr lang="en-GB"/>
        </a:p>
      </dgm:t>
    </dgm:pt>
    <dgm:pt modelId="{1950E278-2663-404B-882B-6476403C6E32}" type="pres">
      <dgm:prSet presAssocID="{B1B83E05-E82C-4E11-B0D7-55994E131833}" presName="node" presStyleLbl="node1" presStyleIdx="1" presStyleCnt="4">
        <dgm:presLayoutVars>
          <dgm:bulletEnabled val="1"/>
        </dgm:presLayoutVars>
      </dgm:prSet>
      <dgm:spPr/>
      <dgm:t>
        <a:bodyPr/>
        <a:lstStyle/>
        <a:p>
          <a:endParaRPr lang="en-GB"/>
        </a:p>
      </dgm:t>
    </dgm:pt>
    <dgm:pt modelId="{34D8738B-0935-4F43-BEFA-51F3A4F4998C}" type="pres">
      <dgm:prSet presAssocID="{40B3B3CF-822E-4A89-929B-C97829495DE3}" presName="parTrans" presStyleLbl="sibTrans2D1" presStyleIdx="2" presStyleCnt="4"/>
      <dgm:spPr/>
      <dgm:t>
        <a:bodyPr/>
        <a:lstStyle/>
        <a:p>
          <a:endParaRPr lang="en-GB"/>
        </a:p>
      </dgm:t>
    </dgm:pt>
    <dgm:pt modelId="{C9D88380-F9F5-4E92-BC8B-CB11132A3E4E}" type="pres">
      <dgm:prSet presAssocID="{40B3B3CF-822E-4A89-929B-C97829495DE3}" presName="connectorText" presStyleLbl="sibTrans2D1" presStyleIdx="2" presStyleCnt="4"/>
      <dgm:spPr/>
      <dgm:t>
        <a:bodyPr/>
        <a:lstStyle/>
        <a:p>
          <a:endParaRPr lang="en-GB"/>
        </a:p>
      </dgm:t>
    </dgm:pt>
    <dgm:pt modelId="{166216CF-1CE1-4388-B565-DA7E13D70A2B}" type="pres">
      <dgm:prSet presAssocID="{BA3A34E7-A903-48C0-94FF-7A521F30D7F0}" presName="node" presStyleLbl="node1" presStyleIdx="2" presStyleCnt="4">
        <dgm:presLayoutVars>
          <dgm:bulletEnabled val="1"/>
        </dgm:presLayoutVars>
      </dgm:prSet>
      <dgm:spPr/>
      <dgm:t>
        <a:bodyPr/>
        <a:lstStyle/>
        <a:p>
          <a:endParaRPr lang="en-GB"/>
        </a:p>
      </dgm:t>
    </dgm:pt>
    <dgm:pt modelId="{263C82E4-9DF3-4FBC-83A8-ABACAFD5D453}" type="pres">
      <dgm:prSet presAssocID="{49481653-3C03-4D57-B8CA-95A529382F88}" presName="parTrans" presStyleLbl="sibTrans2D1" presStyleIdx="3" presStyleCnt="4" custFlipHor="1" custScaleX="220416"/>
      <dgm:spPr/>
      <dgm:t>
        <a:bodyPr/>
        <a:lstStyle/>
        <a:p>
          <a:endParaRPr lang="en-GB"/>
        </a:p>
      </dgm:t>
    </dgm:pt>
    <dgm:pt modelId="{08215BAF-88E1-4F15-826A-61B49333DB6F}" type="pres">
      <dgm:prSet presAssocID="{49481653-3C03-4D57-B8CA-95A529382F88}" presName="connectorText" presStyleLbl="sibTrans2D1" presStyleIdx="3" presStyleCnt="4"/>
      <dgm:spPr/>
      <dgm:t>
        <a:bodyPr/>
        <a:lstStyle/>
        <a:p>
          <a:endParaRPr lang="en-GB"/>
        </a:p>
      </dgm:t>
    </dgm:pt>
    <dgm:pt modelId="{2A6AF5E9-0F2C-4BAA-809D-CC352C5E8863}" type="pres">
      <dgm:prSet presAssocID="{C0FF121B-9DA1-493E-929C-C6C23C1E7369}" presName="node" presStyleLbl="node1" presStyleIdx="3" presStyleCnt="4">
        <dgm:presLayoutVars>
          <dgm:bulletEnabled val="1"/>
        </dgm:presLayoutVars>
      </dgm:prSet>
      <dgm:spPr/>
      <dgm:t>
        <a:bodyPr/>
        <a:lstStyle/>
        <a:p>
          <a:endParaRPr lang="en-GB"/>
        </a:p>
      </dgm:t>
    </dgm:pt>
  </dgm:ptLst>
  <dgm:cxnLst>
    <dgm:cxn modelId="{CE0AF54E-0D47-49B6-BA45-0B48D55BA3E4}" type="presOf" srcId="{49481653-3C03-4D57-B8CA-95A529382F88}" destId="{263C82E4-9DF3-4FBC-83A8-ABACAFD5D453}" srcOrd="0" destOrd="0" presId="urn:microsoft.com/office/officeart/2005/8/layout/radial5"/>
    <dgm:cxn modelId="{ED846BAA-605A-4545-A68F-640FEFA619FC}" type="presOf" srcId="{C0FF121B-9DA1-493E-929C-C6C23C1E7369}" destId="{2A6AF5E9-0F2C-4BAA-809D-CC352C5E8863}" srcOrd="0" destOrd="0" presId="urn:microsoft.com/office/officeart/2005/8/layout/radial5"/>
    <dgm:cxn modelId="{72C0F529-E881-4CEB-B379-5028C829C93D}" type="presOf" srcId="{40B3B3CF-822E-4A89-929B-C97829495DE3}" destId="{C9D88380-F9F5-4E92-BC8B-CB11132A3E4E}" srcOrd="1" destOrd="0" presId="urn:microsoft.com/office/officeart/2005/8/layout/radial5"/>
    <dgm:cxn modelId="{378FFB24-E7B4-4474-A52D-510604687828}" type="presOf" srcId="{98DEEDA5-8BBE-4C96-9725-5243AC666E55}" destId="{D3A3A9FB-0383-42C8-8D77-A84D32AEC8AE}" srcOrd="1" destOrd="0" presId="urn:microsoft.com/office/officeart/2005/8/layout/radial5"/>
    <dgm:cxn modelId="{3CE973AF-ED37-4EDE-8A22-BC36FA14D611}" type="presOf" srcId="{B1B83E05-E82C-4E11-B0D7-55994E131833}" destId="{1950E278-2663-404B-882B-6476403C6E32}" srcOrd="0" destOrd="0" presId="urn:microsoft.com/office/officeart/2005/8/layout/radial5"/>
    <dgm:cxn modelId="{6A0B1021-907D-485B-8013-30C7972084DE}" type="presOf" srcId="{0AF03CCB-25F7-4ED4-A16E-54B0045E080D}" destId="{4AE391B0-943A-4C40-9862-CA626FE03702}" srcOrd="0" destOrd="0" presId="urn:microsoft.com/office/officeart/2005/8/layout/radial5"/>
    <dgm:cxn modelId="{F93F07B9-C388-48CA-8360-968F85935BDC}" type="presOf" srcId="{031FB67E-98A8-4765-B740-8F709D38843F}" destId="{7B7A6947-5E89-4FCC-8537-9022A873B1AB}" srcOrd="0" destOrd="0" presId="urn:microsoft.com/office/officeart/2005/8/layout/radial5"/>
    <dgm:cxn modelId="{27772DFA-A4FB-4A30-8596-71537194FE7D}" type="presOf" srcId="{40B3B3CF-822E-4A89-929B-C97829495DE3}" destId="{34D8738B-0935-4F43-BEFA-51F3A4F4998C}" srcOrd="0" destOrd="0" presId="urn:microsoft.com/office/officeart/2005/8/layout/radial5"/>
    <dgm:cxn modelId="{1F07DD80-17B2-4CEC-A2C3-416AFD322A93}" type="presOf" srcId="{BA3A34E7-A903-48C0-94FF-7A521F30D7F0}" destId="{166216CF-1CE1-4388-B565-DA7E13D70A2B}" srcOrd="0" destOrd="0" presId="urn:microsoft.com/office/officeart/2005/8/layout/radial5"/>
    <dgm:cxn modelId="{FDE72A06-6F31-433D-8132-CCEB84E67053}" type="presOf" srcId="{509245FD-F0ED-45E4-8858-C03E90129168}" destId="{999192D9-8564-4183-AE26-38894AD3F52D}" srcOrd="0" destOrd="0" presId="urn:microsoft.com/office/officeart/2005/8/layout/radial5"/>
    <dgm:cxn modelId="{2937F10E-0815-42C5-8A27-E296424FADDA}" srcId="{509245FD-F0ED-45E4-8858-C03E90129168}" destId="{0AF03CCB-25F7-4ED4-A16E-54B0045E080D}" srcOrd="0" destOrd="0" parTransId="{6E357310-75B5-4786-B695-8535912B6779}" sibTransId="{A1673200-94FE-423E-8317-CBC2EAEBE841}"/>
    <dgm:cxn modelId="{CD173E6C-0BF7-4A7D-B7F9-3BDB1B4E619A}" type="presOf" srcId="{98DEEDA5-8BBE-4C96-9725-5243AC666E55}" destId="{25D0C07C-C819-4B28-B51F-A58C0FAD30CA}" srcOrd="0" destOrd="0" presId="urn:microsoft.com/office/officeart/2005/8/layout/radial5"/>
    <dgm:cxn modelId="{2A51D479-A9FF-463B-9624-A915C3E8B05B}" type="presOf" srcId="{00349C98-1AE1-48C7-9EDB-13E5ED22FB0A}" destId="{CA3A2AAE-62DF-4933-8FC0-BAEA1D96F1B6}" srcOrd="0" destOrd="0" presId="urn:microsoft.com/office/officeart/2005/8/layout/radial5"/>
    <dgm:cxn modelId="{1601F32C-39CB-417E-806A-39934CB9F64C}" srcId="{0AF03CCB-25F7-4ED4-A16E-54B0045E080D}" destId="{C0FF121B-9DA1-493E-929C-C6C23C1E7369}" srcOrd="3" destOrd="0" parTransId="{49481653-3C03-4D57-B8CA-95A529382F88}" sibTransId="{9FAFA53C-07E4-4B13-B8B4-E2BDD0FC493E}"/>
    <dgm:cxn modelId="{4F4EC9C2-3EED-4545-B3CC-47469A5159B7}" srcId="{0AF03CCB-25F7-4ED4-A16E-54B0045E080D}" destId="{BA3A34E7-A903-48C0-94FF-7A521F30D7F0}" srcOrd="2" destOrd="0" parTransId="{40B3B3CF-822E-4A89-929B-C97829495DE3}" sibTransId="{BAB6922B-83BF-49C0-A106-18B5120241AD}"/>
    <dgm:cxn modelId="{E9F35060-5D4D-488C-87A6-359783CF579C}" type="presOf" srcId="{031FB67E-98A8-4765-B740-8F709D38843F}" destId="{B82F74CA-699B-42A9-A48F-7F3B35F3C6C1}" srcOrd="1" destOrd="0" presId="urn:microsoft.com/office/officeart/2005/8/layout/radial5"/>
    <dgm:cxn modelId="{7C23BF40-39B7-4C6A-8012-4781BDB212DA}" type="presOf" srcId="{49481653-3C03-4D57-B8CA-95A529382F88}" destId="{08215BAF-88E1-4F15-826A-61B49333DB6F}" srcOrd="1" destOrd="0" presId="urn:microsoft.com/office/officeart/2005/8/layout/radial5"/>
    <dgm:cxn modelId="{02F64F86-8550-4D3E-8D55-3F22DC4A3726}" srcId="{0AF03CCB-25F7-4ED4-A16E-54B0045E080D}" destId="{B1B83E05-E82C-4E11-B0D7-55994E131833}" srcOrd="1" destOrd="0" parTransId="{98DEEDA5-8BBE-4C96-9725-5243AC666E55}" sibTransId="{737E06F6-8113-491E-A09F-3EBF4F7D08F9}"/>
    <dgm:cxn modelId="{F4840564-BD59-43C3-857F-9ADE1B72F153}" srcId="{0AF03CCB-25F7-4ED4-A16E-54B0045E080D}" destId="{00349C98-1AE1-48C7-9EDB-13E5ED22FB0A}" srcOrd="0" destOrd="0" parTransId="{031FB67E-98A8-4765-B740-8F709D38843F}" sibTransId="{91517112-5822-438C-AA09-6F0F14203085}"/>
    <dgm:cxn modelId="{31EEE234-4336-4504-8478-FD95B49BA29D}" type="presParOf" srcId="{999192D9-8564-4183-AE26-38894AD3F52D}" destId="{4AE391B0-943A-4C40-9862-CA626FE03702}" srcOrd="0" destOrd="0" presId="urn:microsoft.com/office/officeart/2005/8/layout/radial5"/>
    <dgm:cxn modelId="{0F010D1C-A77A-4065-B9EA-3326E5508265}" type="presParOf" srcId="{999192D9-8564-4183-AE26-38894AD3F52D}" destId="{7B7A6947-5E89-4FCC-8537-9022A873B1AB}" srcOrd="1" destOrd="0" presId="urn:microsoft.com/office/officeart/2005/8/layout/radial5"/>
    <dgm:cxn modelId="{C2839094-5F40-4BC0-B3CB-22424203D6E1}" type="presParOf" srcId="{7B7A6947-5E89-4FCC-8537-9022A873B1AB}" destId="{B82F74CA-699B-42A9-A48F-7F3B35F3C6C1}" srcOrd="0" destOrd="0" presId="urn:microsoft.com/office/officeart/2005/8/layout/radial5"/>
    <dgm:cxn modelId="{42D55D44-4CB1-4C34-B439-F0713450B608}" type="presParOf" srcId="{999192D9-8564-4183-AE26-38894AD3F52D}" destId="{CA3A2AAE-62DF-4933-8FC0-BAEA1D96F1B6}" srcOrd="2" destOrd="0" presId="urn:microsoft.com/office/officeart/2005/8/layout/radial5"/>
    <dgm:cxn modelId="{3D8629ED-8092-46EE-966C-A735413C1D2B}" type="presParOf" srcId="{999192D9-8564-4183-AE26-38894AD3F52D}" destId="{25D0C07C-C819-4B28-B51F-A58C0FAD30CA}" srcOrd="3" destOrd="0" presId="urn:microsoft.com/office/officeart/2005/8/layout/radial5"/>
    <dgm:cxn modelId="{E5C0D2CA-E513-4F38-9D56-2455A07CBE46}" type="presParOf" srcId="{25D0C07C-C819-4B28-B51F-A58C0FAD30CA}" destId="{D3A3A9FB-0383-42C8-8D77-A84D32AEC8AE}" srcOrd="0" destOrd="0" presId="urn:microsoft.com/office/officeart/2005/8/layout/radial5"/>
    <dgm:cxn modelId="{E910FF47-6FCA-458C-B389-67F42428DADD}" type="presParOf" srcId="{999192D9-8564-4183-AE26-38894AD3F52D}" destId="{1950E278-2663-404B-882B-6476403C6E32}" srcOrd="4" destOrd="0" presId="urn:microsoft.com/office/officeart/2005/8/layout/radial5"/>
    <dgm:cxn modelId="{99A49F2B-7CEA-4F01-B823-F4596B7ACD01}" type="presParOf" srcId="{999192D9-8564-4183-AE26-38894AD3F52D}" destId="{34D8738B-0935-4F43-BEFA-51F3A4F4998C}" srcOrd="5" destOrd="0" presId="urn:microsoft.com/office/officeart/2005/8/layout/radial5"/>
    <dgm:cxn modelId="{366A078C-6E16-48A2-A2F5-AE458F6C967B}" type="presParOf" srcId="{34D8738B-0935-4F43-BEFA-51F3A4F4998C}" destId="{C9D88380-F9F5-4E92-BC8B-CB11132A3E4E}" srcOrd="0" destOrd="0" presId="urn:microsoft.com/office/officeart/2005/8/layout/radial5"/>
    <dgm:cxn modelId="{66638469-4C97-4B99-8B8F-007743BB09CF}" type="presParOf" srcId="{999192D9-8564-4183-AE26-38894AD3F52D}" destId="{166216CF-1CE1-4388-B565-DA7E13D70A2B}" srcOrd="6" destOrd="0" presId="urn:microsoft.com/office/officeart/2005/8/layout/radial5"/>
    <dgm:cxn modelId="{7F522F82-EE7F-4AC4-948C-0B5829054017}" type="presParOf" srcId="{999192D9-8564-4183-AE26-38894AD3F52D}" destId="{263C82E4-9DF3-4FBC-83A8-ABACAFD5D453}" srcOrd="7" destOrd="0" presId="urn:microsoft.com/office/officeart/2005/8/layout/radial5"/>
    <dgm:cxn modelId="{98A8FE75-83AD-4CD5-8732-808A8B55FE6C}" type="presParOf" srcId="{263C82E4-9DF3-4FBC-83A8-ABACAFD5D453}" destId="{08215BAF-88E1-4F15-826A-61B49333DB6F}" srcOrd="0" destOrd="0" presId="urn:microsoft.com/office/officeart/2005/8/layout/radial5"/>
    <dgm:cxn modelId="{5B6036A4-D97C-46F0-B275-62FE4DD9EAA2}" type="presParOf" srcId="{999192D9-8564-4183-AE26-38894AD3F52D}" destId="{2A6AF5E9-0F2C-4BAA-809D-CC352C5E886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BA86D-1879-4F83-BAD7-70E18915C28E}" type="doc">
      <dgm:prSet loTypeId="urn:microsoft.com/office/officeart/2005/8/layout/gear1" loCatId="cycle" qsTypeId="urn:microsoft.com/office/officeart/2005/8/quickstyle/simple1" qsCatId="simple" csTypeId="urn:microsoft.com/office/officeart/2005/8/colors/accent1_2" csCatId="accent1" phldr="1"/>
      <dgm:spPr/>
    </dgm:pt>
    <dgm:pt modelId="{378B4AFE-2822-4AD9-BE97-59BE14AD423D}">
      <dgm:prSet phldrT="[Text]"/>
      <dgm:spPr>
        <a:noFill/>
        <a:ln>
          <a:solidFill>
            <a:srgbClr val="C00000"/>
          </a:solidFill>
        </a:ln>
      </dgm:spPr>
      <dgm:t>
        <a:bodyPr/>
        <a:lstStyle/>
        <a:p>
          <a:r>
            <a:rPr lang="en-GB" dirty="0" smtClean="0">
              <a:solidFill>
                <a:schemeClr val="accent1">
                  <a:lumMod val="50000"/>
                </a:schemeClr>
              </a:solidFill>
            </a:rPr>
            <a:t>Researcher needs</a:t>
          </a:r>
          <a:endParaRPr lang="en-GB" dirty="0">
            <a:solidFill>
              <a:schemeClr val="accent1">
                <a:lumMod val="50000"/>
              </a:schemeClr>
            </a:solidFill>
          </a:endParaRPr>
        </a:p>
      </dgm:t>
    </dgm:pt>
    <dgm:pt modelId="{33C2FFE8-41B4-4F67-A345-0AFBD005B266}" type="parTrans" cxnId="{4D210E04-FD9B-47EF-96AB-7C5BDE023CDE}">
      <dgm:prSet/>
      <dgm:spPr/>
      <dgm:t>
        <a:bodyPr/>
        <a:lstStyle/>
        <a:p>
          <a:endParaRPr lang="en-GB"/>
        </a:p>
      </dgm:t>
    </dgm:pt>
    <dgm:pt modelId="{8B4039F1-8880-4C9A-858C-002CC43796C2}" type="sibTrans" cxnId="{4D210E04-FD9B-47EF-96AB-7C5BDE023CDE}">
      <dgm:prSet/>
      <dgm:spPr/>
      <dgm:t>
        <a:bodyPr/>
        <a:lstStyle/>
        <a:p>
          <a:endParaRPr lang="en-GB"/>
        </a:p>
      </dgm:t>
    </dgm:pt>
    <dgm:pt modelId="{5452D50A-0830-4AB7-92F4-E6D12013E32C}">
      <dgm:prSet phldrT="[Text]"/>
      <dgm:spPr>
        <a:noFill/>
        <a:ln>
          <a:solidFill>
            <a:schemeClr val="accent3">
              <a:lumMod val="50000"/>
            </a:schemeClr>
          </a:solidFill>
        </a:ln>
      </dgm:spPr>
      <dgm:t>
        <a:bodyPr/>
        <a:lstStyle/>
        <a:p>
          <a:r>
            <a:rPr lang="en-GB" dirty="0" smtClean="0">
              <a:solidFill>
                <a:schemeClr val="accent1">
                  <a:lumMod val="50000"/>
                </a:schemeClr>
              </a:solidFill>
            </a:rPr>
            <a:t>solutions</a:t>
          </a:r>
          <a:endParaRPr lang="en-GB" dirty="0">
            <a:solidFill>
              <a:schemeClr val="accent1">
                <a:lumMod val="50000"/>
              </a:schemeClr>
            </a:solidFill>
          </a:endParaRPr>
        </a:p>
      </dgm:t>
    </dgm:pt>
    <dgm:pt modelId="{D60CB133-015D-4FAC-9120-F7AEB233C151}" type="parTrans" cxnId="{8140BB14-895A-4176-86D8-3BCE4A9A0429}">
      <dgm:prSet/>
      <dgm:spPr/>
      <dgm:t>
        <a:bodyPr/>
        <a:lstStyle/>
        <a:p>
          <a:endParaRPr lang="en-GB"/>
        </a:p>
      </dgm:t>
    </dgm:pt>
    <dgm:pt modelId="{56C37D1A-7317-4250-AF4D-F8C5E4D2CD90}" type="sibTrans" cxnId="{8140BB14-895A-4176-86D8-3BCE4A9A0429}">
      <dgm:prSet/>
      <dgm:spPr/>
      <dgm:t>
        <a:bodyPr/>
        <a:lstStyle/>
        <a:p>
          <a:endParaRPr lang="en-GB"/>
        </a:p>
      </dgm:t>
    </dgm:pt>
    <dgm:pt modelId="{739AC5FC-312B-4467-86F3-2CF70DAE58C2}">
      <dgm:prSet phldrT="[Text]"/>
      <dgm:spPr>
        <a:solidFill>
          <a:srgbClr val="FFC000"/>
        </a:solidFill>
      </dgm:spPr>
      <dgm:t>
        <a:bodyPr/>
        <a:lstStyle/>
        <a:p>
          <a:r>
            <a:rPr lang="en-GB" dirty="0" smtClean="0"/>
            <a:t>Wider benefit</a:t>
          </a:r>
          <a:endParaRPr lang="en-GB" dirty="0"/>
        </a:p>
      </dgm:t>
    </dgm:pt>
    <dgm:pt modelId="{5152A32D-D4B2-4D68-874B-6E4A46993FC2}" type="parTrans" cxnId="{F4F9CB78-CE97-458C-8B32-E08C1B2DF3EC}">
      <dgm:prSet/>
      <dgm:spPr/>
      <dgm:t>
        <a:bodyPr/>
        <a:lstStyle/>
        <a:p>
          <a:endParaRPr lang="en-GB"/>
        </a:p>
      </dgm:t>
    </dgm:pt>
    <dgm:pt modelId="{00F712A5-D579-4485-8610-D54A03E15AC0}" type="sibTrans" cxnId="{F4F9CB78-CE97-458C-8B32-E08C1B2DF3EC}">
      <dgm:prSet/>
      <dgm:spPr/>
      <dgm:t>
        <a:bodyPr/>
        <a:lstStyle/>
        <a:p>
          <a:endParaRPr lang="en-GB"/>
        </a:p>
      </dgm:t>
    </dgm:pt>
    <dgm:pt modelId="{E844977F-A2C3-496A-9C0A-247611FD5E7C}" type="pres">
      <dgm:prSet presAssocID="{F38BA86D-1879-4F83-BAD7-70E18915C28E}" presName="composite" presStyleCnt="0">
        <dgm:presLayoutVars>
          <dgm:chMax val="3"/>
          <dgm:animLvl val="lvl"/>
          <dgm:resizeHandles val="exact"/>
        </dgm:presLayoutVars>
      </dgm:prSet>
      <dgm:spPr/>
    </dgm:pt>
    <dgm:pt modelId="{3BF48C93-094F-4795-931A-A1AD238E19D7}" type="pres">
      <dgm:prSet presAssocID="{378B4AFE-2822-4AD9-BE97-59BE14AD423D}" presName="gear1" presStyleLbl="node1" presStyleIdx="0" presStyleCnt="3">
        <dgm:presLayoutVars>
          <dgm:chMax val="1"/>
          <dgm:bulletEnabled val="1"/>
        </dgm:presLayoutVars>
      </dgm:prSet>
      <dgm:spPr/>
      <dgm:t>
        <a:bodyPr/>
        <a:lstStyle/>
        <a:p>
          <a:endParaRPr lang="en-GB"/>
        </a:p>
      </dgm:t>
    </dgm:pt>
    <dgm:pt modelId="{2595B6C9-30E3-4BE7-BF06-A00051807202}" type="pres">
      <dgm:prSet presAssocID="{378B4AFE-2822-4AD9-BE97-59BE14AD423D}" presName="gear1srcNode" presStyleLbl="node1" presStyleIdx="0" presStyleCnt="3"/>
      <dgm:spPr/>
      <dgm:t>
        <a:bodyPr/>
        <a:lstStyle/>
        <a:p>
          <a:endParaRPr lang="en-GB"/>
        </a:p>
      </dgm:t>
    </dgm:pt>
    <dgm:pt modelId="{C9E554FF-6642-4BDD-8EC2-530AC9407161}" type="pres">
      <dgm:prSet presAssocID="{378B4AFE-2822-4AD9-BE97-59BE14AD423D}" presName="gear1dstNode" presStyleLbl="node1" presStyleIdx="0" presStyleCnt="3"/>
      <dgm:spPr/>
      <dgm:t>
        <a:bodyPr/>
        <a:lstStyle/>
        <a:p>
          <a:endParaRPr lang="en-GB"/>
        </a:p>
      </dgm:t>
    </dgm:pt>
    <dgm:pt modelId="{493CAB61-9D99-43EA-A0B8-701AC272B2B5}" type="pres">
      <dgm:prSet presAssocID="{5452D50A-0830-4AB7-92F4-E6D12013E32C}" presName="gear2" presStyleLbl="node1" presStyleIdx="1" presStyleCnt="3">
        <dgm:presLayoutVars>
          <dgm:chMax val="1"/>
          <dgm:bulletEnabled val="1"/>
        </dgm:presLayoutVars>
      </dgm:prSet>
      <dgm:spPr/>
      <dgm:t>
        <a:bodyPr/>
        <a:lstStyle/>
        <a:p>
          <a:endParaRPr lang="en-GB"/>
        </a:p>
      </dgm:t>
    </dgm:pt>
    <dgm:pt modelId="{E723D399-6945-4C90-B088-6AFDE953CDD1}" type="pres">
      <dgm:prSet presAssocID="{5452D50A-0830-4AB7-92F4-E6D12013E32C}" presName="gear2srcNode" presStyleLbl="node1" presStyleIdx="1" presStyleCnt="3"/>
      <dgm:spPr/>
      <dgm:t>
        <a:bodyPr/>
        <a:lstStyle/>
        <a:p>
          <a:endParaRPr lang="en-GB"/>
        </a:p>
      </dgm:t>
    </dgm:pt>
    <dgm:pt modelId="{51712B7D-B845-46C7-A17B-22C0E4FB7BAC}" type="pres">
      <dgm:prSet presAssocID="{5452D50A-0830-4AB7-92F4-E6D12013E32C}" presName="gear2dstNode" presStyleLbl="node1" presStyleIdx="1" presStyleCnt="3"/>
      <dgm:spPr/>
      <dgm:t>
        <a:bodyPr/>
        <a:lstStyle/>
        <a:p>
          <a:endParaRPr lang="en-GB"/>
        </a:p>
      </dgm:t>
    </dgm:pt>
    <dgm:pt modelId="{DDCD663E-9668-4E97-A1A4-840A076DDCBF}" type="pres">
      <dgm:prSet presAssocID="{739AC5FC-312B-4467-86F3-2CF70DAE58C2}" presName="gear3" presStyleLbl="node1" presStyleIdx="2" presStyleCnt="3"/>
      <dgm:spPr/>
      <dgm:t>
        <a:bodyPr/>
        <a:lstStyle/>
        <a:p>
          <a:endParaRPr lang="en-GB"/>
        </a:p>
      </dgm:t>
    </dgm:pt>
    <dgm:pt modelId="{F23ACCDC-ED6B-4ECE-B3BF-87503D66C7A2}" type="pres">
      <dgm:prSet presAssocID="{739AC5FC-312B-4467-86F3-2CF70DAE58C2}" presName="gear3tx" presStyleLbl="node1" presStyleIdx="2" presStyleCnt="3">
        <dgm:presLayoutVars>
          <dgm:chMax val="1"/>
          <dgm:bulletEnabled val="1"/>
        </dgm:presLayoutVars>
      </dgm:prSet>
      <dgm:spPr/>
      <dgm:t>
        <a:bodyPr/>
        <a:lstStyle/>
        <a:p>
          <a:endParaRPr lang="en-GB"/>
        </a:p>
      </dgm:t>
    </dgm:pt>
    <dgm:pt modelId="{098B48D3-23E8-468E-8014-10396F06DB6F}" type="pres">
      <dgm:prSet presAssocID="{739AC5FC-312B-4467-86F3-2CF70DAE58C2}" presName="gear3srcNode" presStyleLbl="node1" presStyleIdx="2" presStyleCnt="3"/>
      <dgm:spPr/>
      <dgm:t>
        <a:bodyPr/>
        <a:lstStyle/>
        <a:p>
          <a:endParaRPr lang="en-GB"/>
        </a:p>
      </dgm:t>
    </dgm:pt>
    <dgm:pt modelId="{5E5E1343-AC86-4373-9593-0996137F6F3E}" type="pres">
      <dgm:prSet presAssocID="{739AC5FC-312B-4467-86F3-2CF70DAE58C2}" presName="gear3dstNode" presStyleLbl="node1" presStyleIdx="2" presStyleCnt="3"/>
      <dgm:spPr/>
      <dgm:t>
        <a:bodyPr/>
        <a:lstStyle/>
        <a:p>
          <a:endParaRPr lang="en-GB"/>
        </a:p>
      </dgm:t>
    </dgm:pt>
    <dgm:pt modelId="{D9FD6C6F-0A4C-4B3C-9B4F-DB750A767614}" type="pres">
      <dgm:prSet presAssocID="{8B4039F1-8880-4C9A-858C-002CC43796C2}" presName="connector1" presStyleLbl="sibTrans2D1" presStyleIdx="0" presStyleCnt="3"/>
      <dgm:spPr/>
      <dgm:t>
        <a:bodyPr/>
        <a:lstStyle/>
        <a:p>
          <a:endParaRPr lang="en-GB"/>
        </a:p>
      </dgm:t>
    </dgm:pt>
    <dgm:pt modelId="{80D11F8C-7237-4BF4-AFE7-7229C920727B}" type="pres">
      <dgm:prSet presAssocID="{56C37D1A-7317-4250-AF4D-F8C5E4D2CD90}" presName="connector2" presStyleLbl="sibTrans2D1" presStyleIdx="1" presStyleCnt="3"/>
      <dgm:spPr/>
      <dgm:t>
        <a:bodyPr/>
        <a:lstStyle/>
        <a:p>
          <a:endParaRPr lang="en-GB"/>
        </a:p>
      </dgm:t>
    </dgm:pt>
    <dgm:pt modelId="{7899ABF8-285A-4574-80DA-9F503E7BB88C}" type="pres">
      <dgm:prSet presAssocID="{00F712A5-D579-4485-8610-D54A03E15AC0}" presName="connector3" presStyleLbl="sibTrans2D1" presStyleIdx="2" presStyleCnt="3"/>
      <dgm:spPr/>
      <dgm:t>
        <a:bodyPr/>
        <a:lstStyle/>
        <a:p>
          <a:endParaRPr lang="en-GB"/>
        </a:p>
      </dgm:t>
    </dgm:pt>
  </dgm:ptLst>
  <dgm:cxnLst>
    <dgm:cxn modelId="{4D210E04-FD9B-47EF-96AB-7C5BDE023CDE}" srcId="{F38BA86D-1879-4F83-BAD7-70E18915C28E}" destId="{378B4AFE-2822-4AD9-BE97-59BE14AD423D}" srcOrd="0" destOrd="0" parTransId="{33C2FFE8-41B4-4F67-A345-0AFBD005B266}" sibTransId="{8B4039F1-8880-4C9A-858C-002CC43796C2}"/>
    <dgm:cxn modelId="{8140BB14-895A-4176-86D8-3BCE4A9A0429}" srcId="{F38BA86D-1879-4F83-BAD7-70E18915C28E}" destId="{5452D50A-0830-4AB7-92F4-E6D12013E32C}" srcOrd="1" destOrd="0" parTransId="{D60CB133-015D-4FAC-9120-F7AEB233C151}" sibTransId="{56C37D1A-7317-4250-AF4D-F8C5E4D2CD90}"/>
    <dgm:cxn modelId="{8AF4E5E0-D4B0-43CC-9267-355D8C91BBE5}" type="presOf" srcId="{739AC5FC-312B-4467-86F3-2CF70DAE58C2}" destId="{DDCD663E-9668-4E97-A1A4-840A076DDCBF}" srcOrd="0" destOrd="0" presId="urn:microsoft.com/office/officeart/2005/8/layout/gear1"/>
    <dgm:cxn modelId="{F4F9CB78-CE97-458C-8B32-E08C1B2DF3EC}" srcId="{F38BA86D-1879-4F83-BAD7-70E18915C28E}" destId="{739AC5FC-312B-4467-86F3-2CF70DAE58C2}" srcOrd="2" destOrd="0" parTransId="{5152A32D-D4B2-4D68-874B-6E4A46993FC2}" sibTransId="{00F712A5-D579-4485-8610-D54A03E15AC0}"/>
    <dgm:cxn modelId="{DB97BC21-B8A0-46D1-9FC5-60BA40F7E594}" type="presOf" srcId="{378B4AFE-2822-4AD9-BE97-59BE14AD423D}" destId="{2595B6C9-30E3-4BE7-BF06-A00051807202}" srcOrd="1" destOrd="0" presId="urn:microsoft.com/office/officeart/2005/8/layout/gear1"/>
    <dgm:cxn modelId="{C92A7A1B-C638-4014-822C-A1D936110AFE}" type="presOf" srcId="{5452D50A-0830-4AB7-92F4-E6D12013E32C}" destId="{E723D399-6945-4C90-B088-6AFDE953CDD1}" srcOrd="1" destOrd="0" presId="urn:microsoft.com/office/officeart/2005/8/layout/gear1"/>
    <dgm:cxn modelId="{EF66023E-F484-4B58-856C-B37E7ED16180}" type="presOf" srcId="{739AC5FC-312B-4467-86F3-2CF70DAE58C2}" destId="{5E5E1343-AC86-4373-9593-0996137F6F3E}" srcOrd="3" destOrd="0" presId="urn:microsoft.com/office/officeart/2005/8/layout/gear1"/>
    <dgm:cxn modelId="{46C138FC-0FBE-4C58-B62F-862AFB0503F8}" type="presOf" srcId="{00F712A5-D579-4485-8610-D54A03E15AC0}" destId="{7899ABF8-285A-4574-80DA-9F503E7BB88C}" srcOrd="0" destOrd="0" presId="urn:microsoft.com/office/officeart/2005/8/layout/gear1"/>
    <dgm:cxn modelId="{C9C0ABC8-5CA2-4DFF-B4B9-3F2FA683471A}" type="presOf" srcId="{5452D50A-0830-4AB7-92F4-E6D12013E32C}" destId="{51712B7D-B845-46C7-A17B-22C0E4FB7BAC}" srcOrd="2" destOrd="0" presId="urn:microsoft.com/office/officeart/2005/8/layout/gear1"/>
    <dgm:cxn modelId="{D986061D-E25A-4AFF-93BD-F78EDAA3FC60}" type="presOf" srcId="{378B4AFE-2822-4AD9-BE97-59BE14AD423D}" destId="{3BF48C93-094F-4795-931A-A1AD238E19D7}" srcOrd="0" destOrd="0" presId="urn:microsoft.com/office/officeart/2005/8/layout/gear1"/>
    <dgm:cxn modelId="{8EB01619-3180-47F9-A548-EFA754332D2F}" type="presOf" srcId="{739AC5FC-312B-4467-86F3-2CF70DAE58C2}" destId="{098B48D3-23E8-468E-8014-10396F06DB6F}" srcOrd="2" destOrd="0" presId="urn:microsoft.com/office/officeart/2005/8/layout/gear1"/>
    <dgm:cxn modelId="{F64BE68D-B109-4306-BFA9-2EB9667E6848}" type="presOf" srcId="{739AC5FC-312B-4467-86F3-2CF70DAE58C2}" destId="{F23ACCDC-ED6B-4ECE-B3BF-87503D66C7A2}" srcOrd="1" destOrd="0" presId="urn:microsoft.com/office/officeart/2005/8/layout/gear1"/>
    <dgm:cxn modelId="{54C580F6-7564-447F-805F-38E020247257}" type="presOf" srcId="{56C37D1A-7317-4250-AF4D-F8C5E4D2CD90}" destId="{80D11F8C-7237-4BF4-AFE7-7229C920727B}" srcOrd="0" destOrd="0" presId="urn:microsoft.com/office/officeart/2005/8/layout/gear1"/>
    <dgm:cxn modelId="{B89BC504-F563-45DC-9849-B993633AF178}" type="presOf" srcId="{378B4AFE-2822-4AD9-BE97-59BE14AD423D}" destId="{C9E554FF-6642-4BDD-8EC2-530AC9407161}" srcOrd="2" destOrd="0" presId="urn:microsoft.com/office/officeart/2005/8/layout/gear1"/>
    <dgm:cxn modelId="{CD506EFF-F198-495C-AF81-80D0D11ED192}" type="presOf" srcId="{8B4039F1-8880-4C9A-858C-002CC43796C2}" destId="{D9FD6C6F-0A4C-4B3C-9B4F-DB750A767614}" srcOrd="0" destOrd="0" presId="urn:microsoft.com/office/officeart/2005/8/layout/gear1"/>
    <dgm:cxn modelId="{CE67A5A1-7F0C-4661-9C4F-F9C4D40CE1BD}" type="presOf" srcId="{F38BA86D-1879-4F83-BAD7-70E18915C28E}" destId="{E844977F-A2C3-496A-9C0A-247611FD5E7C}" srcOrd="0" destOrd="0" presId="urn:microsoft.com/office/officeart/2005/8/layout/gear1"/>
    <dgm:cxn modelId="{FC646623-B40D-4A73-AA13-E6E3CD600639}" type="presOf" srcId="{5452D50A-0830-4AB7-92F4-E6D12013E32C}" destId="{493CAB61-9D99-43EA-A0B8-701AC272B2B5}" srcOrd="0" destOrd="0" presId="urn:microsoft.com/office/officeart/2005/8/layout/gear1"/>
    <dgm:cxn modelId="{084E5B88-F0B8-47C6-95BF-8AD83576CE17}" type="presParOf" srcId="{E844977F-A2C3-496A-9C0A-247611FD5E7C}" destId="{3BF48C93-094F-4795-931A-A1AD238E19D7}" srcOrd="0" destOrd="0" presId="urn:microsoft.com/office/officeart/2005/8/layout/gear1"/>
    <dgm:cxn modelId="{248403BB-EAAB-4ADE-AF44-41FE546CD43F}" type="presParOf" srcId="{E844977F-A2C3-496A-9C0A-247611FD5E7C}" destId="{2595B6C9-30E3-4BE7-BF06-A00051807202}" srcOrd="1" destOrd="0" presId="urn:microsoft.com/office/officeart/2005/8/layout/gear1"/>
    <dgm:cxn modelId="{0101FEAC-BB95-4F1F-8F16-8656BC6E9BBB}" type="presParOf" srcId="{E844977F-A2C3-496A-9C0A-247611FD5E7C}" destId="{C9E554FF-6642-4BDD-8EC2-530AC9407161}" srcOrd="2" destOrd="0" presId="urn:microsoft.com/office/officeart/2005/8/layout/gear1"/>
    <dgm:cxn modelId="{1C57D628-3F30-44DC-9855-0E63D4265E42}" type="presParOf" srcId="{E844977F-A2C3-496A-9C0A-247611FD5E7C}" destId="{493CAB61-9D99-43EA-A0B8-701AC272B2B5}" srcOrd="3" destOrd="0" presId="urn:microsoft.com/office/officeart/2005/8/layout/gear1"/>
    <dgm:cxn modelId="{AEFF36DD-265C-4C88-91E4-0CC2AADBBD0D}" type="presParOf" srcId="{E844977F-A2C3-496A-9C0A-247611FD5E7C}" destId="{E723D399-6945-4C90-B088-6AFDE953CDD1}" srcOrd="4" destOrd="0" presId="urn:microsoft.com/office/officeart/2005/8/layout/gear1"/>
    <dgm:cxn modelId="{6EC8099B-5D8C-40E9-A94E-F8CCE6238B1D}" type="presParOf" srcId="{E844977F-A2C3-496A-9C0A-247611FD5E7C}" destId="{51712B7D-B845-46C7-A17B-22C0E4FB7BAC}" srcOrd="5" destOrd="0" presId="urn:microsoft.com/office/officeart/2005/8/layout/gear1"/>
    <dgm:cxn modelId="{235A454D-01F8-40EA-80A5-E12C8B6799D7}" type="presParOf" srcId="{E844977F-A2C3-496A-9C0A-247611FD5E7C}" destId="{DDCD663E-9668-4E97-A1A4-840A076DDCBF}" srcOrd="6" destOrd="0" presId="urn:microsoft.com/office/officeart/2005/8/layout/gear1"/>
    <dgm:cxn modelId="{EC3A5E3B-B638-490B-A746-2B12A00B86A4}" type="presParOf" srcId="{E844977F-A2C3-496A-9C0A-247611FD5E7C}" destId="{F23ACCDC-ED6B-4ECE-B3BF-87503D66C7A2}" srcOrd="7" destOrd="0" presId="urn:microsoft.com/office/officeart/2005/8/layout/gear1"/>
    <dgm:cxn modelId="{4D32AB58-1C80-4919-891A-4DB22CCC2C3D}" type="presParOf" srcId="{E844977F-A2C3-496A-9C0A-247611FD5E7C}" destId="{098B48D3-23E8-468E-8014-10396F06DB6F}" srcOrd="8" destOrd="0" presId="urn:microsoft.com/office/officeart/2005/8/layout/gear1"/>
    <dgm:cxn modelId="{9F0BEDC3-7B37-4EF4-AB16-4B84D036691F}" type="presParOf" srcId="{E844977F-A2C3-496A-9C0A-247611FD5E7C}" destId="{5E5E1343-AC86-4373-9593-0996137F6F3E}" srcOrd="9" destOrd="0" presId="urn:microsoft.com/office/officeart/2005/8/layout/gear1"/>
    <dgm:cxn modelId="{00DD43F6-8E4F-44A9-A1AB-AF685E849350}" type="presParOf" srcId="{E844977F-A2C3-496A-9C0A-247611FD5E7C}" destId="{D9FD6C6F-0A4C-4B3C-9B4F-DB750A767614}" srcOrd="10" destOrd="0" presId="urn:microsoft.com/office/officeart/2005/8/layout/gear1"/>
    <dgm:cxn modelId="{67B402F4-613C-4BB8-9093-902481419B34}" type="presParOf" srcId="{E844977F-A2C3-496A-9C0A-247611FD5E7C}" destId="{80D11F8C-7237-4BF4-AFE7-7229C920727B}" srcOrd="11" destOrd="0" presId="urn:microsoft.com/office/officeart/2005/8/layout/gear1"/>
    <dgm:cxn modelId="{15287BF1-F901-40C2-85A6-6AF4CDF23856}" type="presParOf" srcId="{E844977F-A2C3-496A-9C0A-247611FD5E7C}" destId="{7899ABF8-285A-4574-80DA-9F503E7BB88C}"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A85B2-3E2A-4E54-A5F9-9504334CBB01}">
      <dsp:nvSpPr>
        <dsp:cNvPr id="0" name=""/>
        <dsp:cNvSpPr/>
      </dsp:nvSpPr>
      <dsp:spPr>
        <a:xfrm>
          <a:off x="2155507" y="2277603"/>
          <a:ext cx="1784985" cy="1784985"/>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GB" sz="3800" kern="1200" dirty="0" smtClean="0"/>
            <a:t>RDMS team</a:t>
          </a:r>
          <a:endParaRPr lang="en-GB" sz="3800" kern="1200" dirty="0"/>
        </a:p>
      </dsp:txBody>
      <dsp:txXfrm>
        <a:off x="2416912" y="2539008"/>
        <a:ext cx="1262175" cy="1262175"/>
      </dsp:txXfrm>
    </dsp:sp>
    <dsp:sp modelId="{9FB2B2C7-AB82-4C7B-8E2F-3499B2FE964F}">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055A4-062D-482B-B1B4-B690C3E8FD9A}">
      <dsp:nvSpPr>
        <dsp:cNvPr id="0" name=""/>
        <dsp:cNvSpPr/>
      </dsp:nvSpPr>
      <dsp:spPr>
        <a:xfrm>
          <a:off x="160123" y="1063372"/>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Information Services - Infrastructure</a:t>
          </a:r>
          <a:endParaRPr lang="en-GB" sz="2100" kern="1200" dirty="0"/>
        </a:p>
      </dsp:txBody>
      <dsp:txXfrm>
        <a:off x="199856" y="1103105"/>
        <a:ext cx="1616269" cy="1277122"/>
      </dsp:txXfrm>
    </dsp:sp>
    <dsp:sp modelId="{B390FBC7-FC8B-44A1-9F4A-6633E6856622}">
      <dsp:nvSpPr>
        <dsp:cNvPr id="0" name=""/>
        <dsp:cNvSpPr/>
      </dsp:nvSpPr>
      <dsp:spPr>
        <a:xfrm rot="16200000">
          <a:off x="2292993" y="1180352"/>
          <a:ext cx="1510013" cy="508720"/>
        </a:xfrm>
        <a:prstGeom prst="lef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CB709623-7773-4DE6-BBC2-7A0DB5368AA9}">
      <dsp:nvSpPr>
        <dsp:cNvPr id="0" name=""/>
        <dsp:cNvSpPr/>
      </dsp:nvSpPr>
      <dsp:spPr>
        <a:xfrm>
          <a:off x="2200132" y="1411"/>
          <a:ext cx="1695735" cy="135658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Research &amp; Knowledge </a:t>
          </a:r>
          <a:r>
            <a:rPr lang="en-GB" sz="2100" kern="1200" dirty="0" smtClean="0"/>
            <a:t>Exchange </a:t>
          </a:r>
          <a:r>
            <a:rPr lang="en-GB" sz="2100" kern="1200" dirty="0" smtClean="0"/>
            <a:t>Services</a:t>
          </a:r>
          <a:endParaRPr lang="en-GB" sz="2100" kern="1200" dirty="0"/>
        </a:p>
      </dsp:txBody>
      <dsp:txXfrm>
        <a:off x="2239865" y="41144"/>
        <a:ext cx="1616269" cy="1277122"/>
      </dsp:txXfrm>
    </dsp:sp>
    <dsp:sp modelId="{C03445F5-84A2-4F8B-8F1A-56B76BB0AE1C}">
      <dsp:nvSpPr>
        <dsp:cNvPr id="0" name=""/>
        <dsp:cNvSpPr/>
      </dsp:nvSpPr>
      <dsp:spPr>
        <a:xfrm rot="19500000">
          <a:off x="3714536" y="1920360"/>
          <a:ext cx="1510013" cy="508720"/>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24AA9314-CEDE-4BDD-8417-E4FCD0FD876C}">
      <dsp:nvSpPr>
        <dsp:cNvPr id="0" name=""/>
        <dsp:cNvSpPr/>
      </dsp:nvSpPr>
      <dsp:spPr>
        <a:xfrm>
          <a:off x="4240140" y="1063372"/>
          <a:ext cx="1695735" cy="1356588"/>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Information Services - Library</a:t>
          </a:r>
          <a:endParaRPr lang="en-GB" sz="2100" kern="1200" dirty="0"/>
        </a:p>
      </dsp:txBody>
      <dsp:txXfrm>
        <a:off x="4279873" y="1103105"/>
        <a:ext cx="1616269" cy="127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48C93-094F-4795-931A-A1AD238E19D7}">
      <dsp:nvSpPr>
        <dsp:cNvPr id="0" name=""/>
        <dsp:cNvSpPr/>
      </dsp:nvSpPr>
      <dsp:spPr>
        <a:xfrm>
          <a:off x="3049780" y="2145736"/>
          <a:ext cx="2622567" cy="2622567"/>
        </a:xfrm>
        <a:prstGeom prst="gear9">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accent1">
                  <a:lumMod val="50000"/>
                </a:schemeClr>
              </a:solidFill>
            </a:rPr>
            <a:t>Researcher needs</a:t>
          </a:r>
          <a:endParaRPr lang="en-GB" sz="1900" kern="1200" dirty="0">
            <a:solidFill>
              <a:schemeClr val="accent1">
                <a:lumMod val="50000"/>
              </a:schemeClr>
            </a:solidFill>
          </a:endParaRPr>
        </a:p>
      </dsp:txBody>
      <dsp:txXfrm>
        <a:off x="3577033" y="2760060"/>
        <a:ext cx="1568061" cy="1348053"/>
      </dsp:txXfrm>
    </dsp:sp>
    <dsp:sp modelId="{493CAB61-9D99-43EA-A0B8-701AC272B2B5}">
      <dsp:nvSpPr>
        <dsp:cNvPr id="0" name=""/>
        <dsp:cNvSpPr/>
      </dsp:nvSpPr>
      <dsp:spPr>
        <a:xfrm>
          <a:off x="1523923" y="1525857"/>
          <a:ext cx="1907321" cy="1907321"/>
        </a:xfrm>
        <a:prstGeom prst="gear6">
          <a:avLst/>
        </a:prstGeom>
        <a:no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accent1">
                  <a:lumMod val="50000"/>
                </a:schemeClr>
              </a:solidFill>
            </a:rPr>
            <a:t>solutions</a:t>
          </a:r>
          <a:endParaRPr lang="en-GB" sz="1900" kern="1200" dirty="0">
            <a:solidFill>
              <a:schemeClr val="accent1">
                <a:lumMod val="50000"/>
              </a:schemeClr>
            </a:solidFill>
          </a:endParaRPr>
        </a:p>
      </dsp:txBody>
      <dsp:txXfrm>
        <a:off x="2004097" y="2008933"/>
        <a:ext cx="946973" cy="941169"/>
      </dsp:txXfrm>
    </dsp:sp>
    <dsp:sp modelId="{DDCD663E-9668-4E97-A1A4-840A076DDCBF}">
      <dsp:nvSpPr>
        <dsp:cNvPr id="0" name=""/>
        <dsp:cNvSpPr/>
      </dsp:nvSpPr>
      <dsp:spPr>
        <a:xfrm rot="20700000">
          <a:off x="2592218" y="210000"/>
          <a:ext cx="1868785" cy="1868785"/>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Wider benefit</a:t>
          </a:r>
          <a:endParaRPr lang="en-GB" sz="1900" kern="1200" dirty="0"/>
        </a:p>
      </dsp:txBody>
      <dsp:txXfrm rot="-20700000">
        <a:off x="3002097" y="619879"/>
        <a:ext cx="1049026" cy="1049026"/>
      </dsp:txXfrm>
    </dsp:sp>
    <dsp:sp modelId="{D9FD6C6F-0A4C-4B3C-9B4F-DB750A767614}">
      <dsp:nvSpPr>
        <dsp:cNvPr id="0" name=""/>
        <dsp:cNvSpPr/>
      </dsp:nvSpPr>
      <dsp:spPr>
        <a:xfrm>
          <a:off x="2854473" y="1746375"/>
          <a:ext cx="3356886" cy="3356886"/>
        </a:xfrm>
        <a:prstGeom prst="circularArrow">
          <a:avLst>
            <a:gd name="adj1" fmla="val 4687"/>
            <a:gd name="adj2" fmla="val 299029"/>
            <a:gd name="adj3" fmla="val 2528356"/>
            <a:gd name="adj4" fmla="val 1583526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D11F8C-7237-4BF4-AFE7-7229C920727B}">
      <dsp:nvSpPr>
        <dsp:cNvPr id="0" name=""/>
        <dsp:cNvSpPr/>
      </dsp:nvSpPr>
      <dsp:spPr>
        <a:xfrm>
          <a:off x="1186140" y="1101375"/>
          <a:ext cx="2438987" cy="243898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99ABF8-285A-4574-80DA-9F503E7BB88C}">
      <dsp:nvSpPr>
        <dsp:cNvPr id="0" name=""/>
        <dsp:cNvSpPr/>
      </dsp:nvSpPr>
      <dsp:spPr>
        <a:xfrm>
          <a:off x="2159948" y="-201797"/>
          <a:ext cx="2629719" cy="262971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5103D7F7-97BD-49D0-B9CE-923848E1B6BB}" type="datetimeFigureOut">
              <a:rPr lang="en-GB" smtClean="0"/>
              <a:pPr/>
              <a:t>27/04/2016</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31C8408D-2EBE-4F4F-8185-A57A1590B9A2}" type="slidenum">
              <a:rPr lang="en-GB" smtClean="0"/>
              <a:pPr/>
              <a:t>‹#›</a:t>
            </a:fld>
            <a:endParaRPr lang="en-GB"/>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90C78FE4-A55E-492E-B682-F54313E4911C}" type="datetimeFigureOut">
              <a:rPr lang="en-GB" smtClean="0"/>
              <a:pPr/>
              <a:t>27/04/2016</a:t>
            </a:fld>
            <a:endParaRPr lang="en-GB"/>
          </a:p>
        </p:txBody>
      </p:sp>
      <p:sp>
        <p:nvSpPr>
          <p:cNvPr id="4" name="Slide Image Placeholder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51762904-581C-454B-9B1B-CB891D59B3C1}" type="slidenum">
              <a:rPr lang="en-GB" smtClean="0"/>
              <a:pPr/>
              <a:t>‹#›</a:t>
            </a:fld>
            <a:endParaRPr lang="en-GB"/>
          </a:p>
        </p:txBody>
      </p:sp>
    </p:spTree>
    <p:extLst>
      <p:ext uri="{BB962C8B-B14F-4D97-AF65-F5344CB8AC3E}">
        <p14:creationId xmlns:p14="http://schemas.microsoft.com/office/powerpoint/2010/main" val="75506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762904-581C-454B-9B1B-CB891D59B3C1}" type="slidenum">
              <a:rPr lang="en-GB" smtClean="0"/>
              <a:pPr/>
              <a:t>1</a:t>
            </a:fld>
            <a:endParaRPr lang="en-GB"/>
          </a:p>
        </p:txBody>
      </p:sp>
    </p:spTree>
    <p:extLst>
      <p:ext uri="{BB962C8B-B14F-4D97-AF65-F5344CB8AC3E}">
        <p14:creationId xmlns:p14="http://schemas.microsoft.com/office/powerpoint/2010/main" val="141720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762904-581C-454B-9B1B-CB891D59B3C1}" type="slidenum">
              <a:rPr lang="en-GB" smtClean="0"/>
              <a:pPr/>
              <a:t>19</a:t>
            </a:fld>
            <a:endParaRPr lang="en-GB"/>
          </a:p>
        </p:txBody>
      </p:sp>
    </p:spTree>
    <p:extLst>
      <p:ext uri="{BB962C8B-B14F-4D97-AF65-F5344CB8AC3E}">
        <p14:creationId xmlns:p14="http://schemas.microsoft.com/office/powerpoint/2010/main" val="354560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762904-581C-454B-9B1B-CB891D59B3C1}" type="slidenum">
              <a:rPr lang="en-GB" smtClean="0"/>
              <a:pPr/>
              <a:t>2</a:t>
            </a:fld>
            <a:endParaRPr lang="en-GB"/>
          </a:p>
        </p:txBody>
      </p:sp>
    </p:spTree>
    <p:extLst>
      <p:ext uri="{BB962C8B-B14F-4D97-AF65-F5344CB8AC3E}">
        <p14:creationId xmlns:p14="http://schemas.microsoft.com/office/powerpoint/2010/main" val="379280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RKES – proxy customer,</a:t>
            </a:r>
            <a:r>
              <a:rPr lang="en-GB" baseline="0" dirty="0" smtClean="0"/>
              <a:t> reporting and compliance</a:t>
            </a:r>
          </a:p>
          <a:p>
            <a:endParaRPr lang="en-GB" dirty="0"/>
          </a:p>
        </p:txBody>
      </p:sp>
      <p:sp>
        <p:nvSpPr>
          <p:cNvPr id="4" name="Slide Number Placeholder 3"/>
          <p:cNvSpPr>
            <a:spLocks noGrp="1"/>
          </p:cNvSpPr>
          <p:nvPr>
            <p:ph type="sldNum" sz="quarter" idx="10"/>
          </p:nvPr>
        </p:nvSpPr>
        <p:spPr/>
        <p:txBody>
          <a:bodyPr/>
          <a:lstStyle/>
          <a:p>
            <a:fld id="{51762904-581C-454B-9B1B-CB891D59B3C1}" type="slidenum">
              <a:rPr lang="en-GB" smtClean="0"/>
              <a:pPr/>
              <a:t>3</a:t>
            </a:fld>
            <a:endParaRPr lang="en-GB"/>
          </a:p>
        </p:txBody>
      </p:sp>
    </p:spTree>
    <p:extLst>
      <p:ext uri="{BB962C8B-B14F-4D97-AF65-F5344CB8AC3E}">
        <p14:creationId xmlns:p14="http://schemas.microsoft.com/office/powerpoint/2010/main" val="55110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project started with researchers needs in relation to storage and looked for solutions which meet researchers’ needs.  How this is enabling ISD to meet researchers’ needs and has given opportunities to improve the support for all staff as a result.  </a:t>
            </a:r>
            <a:endParaRPr lang="en-GB" dirty="0"/>
          </a:p>
        </p:txBody>
      </p:sp>
      <p:sp>
        <p:nvSpPr>
          <p:cNvPr id="4" name="Slide Number Placeholder 3"/>
          <p:cNvSpPr>
            <a:spLocks noGrp="1"/>
          </p:cNvSpPr>
          <p:nvPr>
            <p:ph type="sldNum" sz="quarter" idx="10"/>
          </p:nvPr>
        </p:nvSpPr>
        <p:spPr/>
        <p:txBody>
          <a:bodyPr/>
          <a:lstStyle/>
          <a:p>
            <a:fld id="{51762904-581C-454B-9B1B-CB891D59B3C1}" type="slidenum">
              <a:rPr lang="en-GB" smtClean="0"/>
              <a:pPr/>
              <a:t>5</a:t>
            </a:fld>
            <a:endParaRPr lang="en-GB"/>
          </a:p>
        </p:txBody>
      </p:sp>
    </p:spTree>
    <p:extLst>
      <p:ext uri="{BB962C8B-B14F-4D97-AF65-F5344CB8AC3E}">
        <p14:creationId xmlns:p14="http://schemas.microsoft.com/office/powerpoint/2010/main" val="289920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Didn’t want this</a:t>
            </a:r>
          </a:p>
          <a:p>
            <a:r>
              <a:rPr lang="en-GB" dirty="0" smtClean="0"/>
              <a:t>Didn’t want anything to interrupt their research and/or their ways of working.</a:t>
            </a:r>
          </a:p>
          <a:p>
            <a:r>
              <a:rPr lang="en-GB" dirty="0" smtClean="0"/>
              <a:t>Easy as possible. </a:t>
            </a:r>
          </a:p>
          <a:p>
            <a:r>
              <a:rPr lang="en-GB" dirty="0" smtClean="0"/>
              <a:t>This is obviously simplified – complex to put into practice (how much storage? Which systems?) but should look and feel easy to the researcher.  </a:t>
            </a:r>
            <a:endParaRPr lang="en-GB" dirty="0"/>
          </a:p>
        </p:txBody>
      </p:sp>
      <p:sp>
        <p:nvSpPr>
          <p:cNvPr id="4" name="Slide Number Placeholder 3"/>
          <p:cNvSpPr>
            <a:spLocks noGrp="1"/>
          </p:cNvSpPr>
          <p:nvPr>
            <p:ph type="sldNum" sz="quarter" idx="10"/>
          </p:nvPr>
        </p:nvSpPr>
        <p:spPr/>
        <p:txBody>
          <a:bodyPr/>
          <a:lstStyle/>
          <a:p>
            <a:fld id="{51762904-581C-454B-9B1B-CB891D59B3C1}" type="slidenum">
              <a:rPr lang="en-GB" smtClean="0"/>
              <a:t>6</a:t>
            </a:fld>
            <a:endParaRPr lang="en-GB"/>
          </a:p>
        </p:txBody>
      </p:sp>
    </p:spTree>
    <p:extLst>
      <p:ext uri="{BB962C8B-B14F-4D97-AF65-F5344CB8AC3E}">
        <p14:creationId xmlns:p14="http://schemas.microsoft.com/office/powerpoint/2010/main" val="367878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1762904-581C-454B-9B1B-CB891D59B3C1}" type="slidenum">
              <a:rPr lang="en-GB" smtClean="0"/>
              <a:pPr/>
              <a:t>7</a:t>
            </a:fld>
            <a:endParaRPr lang="en-GB"/>
          </a:p>
        </p:txBody>
      </p:sp>
    </p:spTree>
    <p:extLst>
      <p:ext uri="{BB962C8B-B14F-4D97-AF65-F5344CB8AC3E}">
        <p14:creationId xmlns:p14="http://schemas.microsoft.com/office/powerpoint/2010/main" val="305380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I said at the outset of the of the RDMS project our survey showed that not only were the systems we had in place not well understood by users at Strathclyde but they were often inadequate.  Working with ISD infrastructure the RDMS project has been able to completely replace the storage infrastructure at the university in order to make it fit for purpose, robust, reliable and vast.  This means that we are now in a position to meet the needs of our staff and PGRS for electronic storage.</a:t>
            </a:r>
          </a:p>
          <a:p>
            <a:r>
              <a:rPr lang="en-GB" baseline="0" dirty="0" smtClean="0"/>
              <a:t>But having the infrastructure is one thing….  </a:t>
            </a:r>
            <a:endParaRPr lang="en-GB" dirty="0"/>
          </a:p>
        </p:txBody>
      </p:sp>
      <p:sp>
        <p:nvSpPr>
          <p:cNvPr id="4" name="Slide Number Placeholder 3"/>
          <p:cNvSpPr>
            <a:spLocks noGrp="1"/>
          </p:cNvSpPr>
          <p:nvPr>
            <p:ph type="sldNum" sz="quarter" idx="10"/>
          </p:nvPr>
        </p:nvSpPr>
        <p:spPr/>
        <p:txBody>
          <a:bodyPr/>
          <a:lstStyle/>
          <a:p>
            <a:fld id="{78A4FA8B-002A-4628-AC8A-3388BE4DC03B}" type="slidenum">
              <a:rPr lang="en-GB" smtClean="0"/>
              <a:pPr/>
              <a:t>8</a:t>
            </a:fld>
            <a:endParaRPr lang="en-GB"/>
          </a:p>
        </p:txBody>
      </p:sp>
    </p:spTree>
    <p:extLst>
      <p:ext uri="{BB962C8B-B14F-4D97-AF65-F5344CB8AC3E}">
        <p14:creationId xmlns:p14="http://schemas.microsoft.com/office/powerpoint/2010/main" val="219458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a:t>
            </a:r>
            <a:r>
              <a:rPr lang="en-GB" baseline="0" dirty="0" smtClean="0"/>
              <a:t> the methods of storage hosted at Strathclyde are based on the new infrastructure I mentioned earlier which is constructed as shown on the slide.  So any data put into h drive, I drive or </a:t>
            </a:r>
            <a:r>
              <a:rPr lang="en-GB" baseline="0" dirty="0" err="1" smtClean="0"/>
              <a:t>strathcloud</a:t>
            </a:r>
            <a:r>
              <a:rPr lang="en-GB" baseline="0" dirty="0" smtClean="0"/>
              <a:t> is replicated to two separate locations on campus and is then backed up to two further locations.  The storage is dual fabric which means that if one side goes down the other will immediately take over without a break in service.</a:t>
            </a:r>
          </a:p>
          <a:p>
            <a:endParaRPr lang="en-GB" baseline="0" dirty="0" smtClean="0"/>
          </a:p>
          <a:p>
            <a:r>
              <a:rPr lang="en-GB" sz="1200" dirty="0" smtClean="0"/>
              <a:t>- Centrally provided storage</a:t>
            </a:r>
          </a:p>
          <a:p>
            <a:r>
              <a:rPr lang="en-GB" sz="1200" dirty="0" smtClean="0"/>
              <a:t>- Replicated and backed up to multiple locations</a:t>
            </a:r>
          </a:p>
          <a:p>
            <a:r>
              <a:rPr lang="en-GB" sz="1200" dirty="0" smtClean="0"/>
              <a:t>- Robust, resilient, secure &amp; protected</a:t>
            </a:r>
          </a:p>
          <a:p>
            <a:r>
              <a:rPr lang="en-GB" sz="1200" dirty="0" smtClean="0"/>
              <a:t>- Huge capacity</a:t>
            </a:r>
          </a:p>
          <a:p>
            <a:r>
              <a:rPr lang="en-GB" sz="1200" dirty="0" smtClean="0"/>
              <a:t>- Accessible to external collaborators</a:t>
            </a:r>
          </a:p>
          <a:p>
            <a:endParaRPr lang="en-GB" dirty="0"/>
          </a:p>
        </p:txBody>
      </p:sp>
      <p:sp>
        <p:nvSpPr>
          <p:cNvPr id="4" name="Slide Number Placeholder 3"/>
          <p:cNvSpPr>
            <a:spLocks noGrp="1"/>
          </p:cNvSpPr>
          <p:nvPr>
            <p:ph type="sldNum" sz="quarter" idx="10"/>
          </p:nvPr>
        </p:nvSpPr>
        <p:spPr/>
        <p:txBody>
          <a:bodyPr/>
          <a:lstStyle/>
          <a:p>
            <a:fld id="{78A4FA8B-002A-4628-AC8A-3388BE4DC03B}" type="slidenum">
              <a:rPr lang="en-GB" smtClean="0"/>
              <a:pPr/>
              <a:t>9</a:t>
            </a:fld>
            <a:endParaRPr lang="en-GB"/>
          </a:p>
        </p:txBody>
      </p:sp>
    </p:spTree>
    <p:extLst>
      <p:ext uri="{BB962C8B-B14F-4D97-AF65-F5344CB8AC3E}">
        <p14:creationId xmlns:p14="http://schemas.microsoft.com/office/powerpoint/2010/main" val="188298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762904-581C-454B-9B1B-CB891D59B3C1}" type="slidenum">
              <a:rPr lang="en-GB" smtClean="0"/>
              <a:pPr/>
              <a:t>16</a:t>
            </a:fld>
            <a:endParaRPr lang="en-GB"/>
          </a:p>
        </p:txBody>
      </p:sp>
    </p:spTree>
    <p:extLst>
      <p:ext uri="{BB962C8B-B14F-4D97-AF65-F5344CB8AC3E}">
        <p14:creationId xmlns:p14="http://schemas.microsoft.com/office/powerpoint/2010/main" val="199275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pPr/>
              <a:t>27/04/2016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C3808-D0E5-4D15-A9FF-8BA6ECFFB88B}" type="datetimeFigureOut">
              <a:rPr lang="en-GB" smtClean="0"/>
              <a:pPr/>
              <a:t>27/04/2016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47C3808-D0E5-4D15-A9FF-8BA6ECFFB88B}" type="datetimeFigureOut">
              <a:rPr lang="en-GB" smtClean="0"/>
              <a:pPr/>
              <a:t>27/04/2016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47C3808-D0E5-4D15-A9FF-8BA6ECFFB88B}" type="datetimeFigureOut">
              <a:rPr lang="en-GB" smtClean="0"/>
              <a:pPr/>
              <a:t>27/04/2016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47C3808-D0E5-4D15-A9FF-8BA6ECFFB88B}" type="datetimeFigureOut">
              <a:rPr lang="en-GB" smtClean="0"/>
              <a:pPr/>
              <a:t>27/04/2016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C47C3808-D0E5-4D15-A9FF-8BA6ECFFB88B}" type="datetimeFigureOut">
              <a:rPr lang="en-GB" smtClean="0"/>
              <a:pPr/>
              <a:t>27/04/2016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692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pPr/>
              <a:t>27/04/2016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47C3808-D0E5-4D15-A9FF-8BA6ECFFB88B}" type="datetimeFigureOut">
              <a:rPr lang="en-GB" smtClean="0"/>
              <a:pPr/>
              <a:t>27/04/2016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dirty="0"/>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50" r:id="rId3"/>
    <p:sldLayoutId id="2147483651" r:id="rId4"/>
    <p:sldLayoutId id="2147483652" r:id="rId5"/>
    <p:sldLayoutId id="2147483654" r:id="rId6"/>
    <p:sldLayoutId id="2147483664" r:id="rId7"/>
    <p:sldLayoutId id="2147483676"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gif"/><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6.jpe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hyperlink" Target="https://dmponline.dcc.ac.uk/" TargetMode="External"/><Relationship Id="rId9" Type="http://schemas.openxmlformats.org/officeDocument/2006/relationships/hyperlink" Target="https://moss.strath.ac.uk/developmentandtraining/resourcecentre/Pages/RDMS.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4784"/>
            <a:ext cx="9144000" cy="6858000"/>
          </a:xfrm>
          <a:prstGeom prst="rect">
            <a:avLst/>
          </a:prstGeom>
        </p:spPr>
      </p:pic>
      <p:sp>
        <p:nvSpPr>
          <p:cNvPr id="2" name="Title 1"/>
          <p:cNvSpPr>
            <a:spLocks noGrp="1"/>
          </p:cNvSpPr>
          <p:nvPr>
            <p:ph type="ctrTitle"/>
          </p:nvPr>
        </p:nvSpPr>
        <p:spPr>
          <a:xfrm>
            <a:off x="52636" y="749771"/>
            <a:ext cx="8062664" cy="1470025"/>
          </a:xfrm>
        </p:spPr>
        <p:txBody>
          <a:bodyPr/>
          <a:lstStyle/>
          <a:p>
            <a:r>
              <a:rPr lang="en-GB" dirty="0" smtClean="0">
                <a:latin typeface="+mj-lt"/>
              </a:rPr>
              <a:t>Research Data Management</a:t>
            </a:r>
            <a:endParaRPr lang="en-GB" dirty="0">
              <a:latin typeface="+mj-lt"/>
            </a:endParaRPr>
          </a:p>
        </p:txBody>
      </p:sp>
      <p:sp>
        <p:nvSpPr>
          <p:cNvPr id="4" name="Subtitle 3"/>
          <p:cNvSpPr>
            <a:spLocks noGrp="1"/>
          </p:cNvSpPr>
          <p:nvPr>
            <p:ph type="subTitle" idx="1"/>
          </p:nvPr>
        </p:nvSpPr>
        <p:spPr>
          <a:xfrm>
            <a:off x="179512" y="1482111"/>
            <a:ext cx="7376864" cy="1752600"/>
          </a:xfrm>
        </p:spPr>
        <p:txBody>
          <a:bodyPr>
            <a:normAutofit/>
          </a:bodyPr>
          <a:lstStyle/>
          <a:p>
            <a:r>
              <a:rPr lang="en-GB" sz="2400" dirty="0" smtClean="0">
                <a:latin typeface="+mj-lt"/>
              </a:rPr>
              <a:t>HEIDS event</a:t>
            </a:r>
          </a:p>
          <a:p>
            <a:r>
              <a:rPr lang="en-GB" sz="2400" dirty="0" smtClean="0">
                <a:latin typeface="+mj-lt"/>
              </a:rPr>
              <a:t>26</a:t>
            </a:r>
            <a:r>
              <a:rPr lang="en-GB" sz="2400" baseline="30000" dirty="0" smtClean="0">
                <a:latin typeface="+mj-lt"/>
              </a:rPr>
              <a:t>th</a:t>
            </a:r>
            <a:r>
              <a:rPr lang="en-GB" sz="2400" dirty="0" smtClean="0">
                <a:latin typeface="+mj-lt"/>
              </a:rPr>
              <a:t> April 2016</a:t>
            </a:r>
            <a:endParaRPr lang="en-GB" sz="2400" dirty="0">
              <a:latin typeface="+mj-lt"/>
            </a:endParaRPr>
          </a:p>
        </p:txBody>
      </p:sp>
    </p:spTree>
    <p:extLst>
      <p:ext uri="{BB962C8B-B14F-4D97-AF65-F5344CB8AC3E}">
        <p14:creationId xmlns:p14="http://schemas.microsoft.com/office/powerpoint/2010/main" val="443749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7544" y="764704"/>
            <a:ext cx="8208912" cy="720080"/>
          </a:xfrm>
        </p:spPr>
        <p:txBody>
          <a:bodyPr/>
          <a:lstStyle/>
          <a:p>
            <a:r>
              <a:rPr lang="en-GB" dirty="0" smtClean="0">
                <a:latin typeface="+mj-lt"/>
              </a:rPr>
              <a:t>Mapped drives (H: and i:)</a:t>
            </a:r>
            <a:br>
              <a:rPr lang="en-GB" dirty="0" smtClean="0">
                <a:latin typeface="+mj-lt"/>
              </a:rPr>
            </a:br>
            <a:endParaRPr lang="en-GB" dirty="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
        <p:nvSpPr>
          <p:cNvPr id="8" name="TextBox 7"/>
          <p:cNvSpPr txBox="1"/>
          <p:nvPr/>
        </p:nvSpPr>
        <p:spPr>
          <a:xfrm>
            <a:off x="539552" y="1916832"/>
            <a:ext cx="7704856" cy="3539430"/>
          </a:xfrm>
          <a:prstGeom prst="rect">
            <a:avLst/>
          </a:prstGeom>
          <a:noFill/>
        </p:spPr>
        <p:txBody>
          <a:bodyPr wrap="square" rtlCol="0">
            <a:spAutoFit/>
          </a:bodyPr>
          <a:lstStyle/>
          <a:p>
            <a:pPr marL="285750" indent="-285750">
              <a:buFont typeface="Arial" pitchFamily="34" charset="0"/>
              <a:buChar char="•"/>
            </a:pPr>
            <a:r>
              <a:rPr lang="en-GB" sz="2800" dirty="0" smtClean="0"/>
              <a:t>Awareness</a:t>
            </a:r>
          </a:p>
          <a:p>
            <a:pPr marL="285750" indent="-285750">
              <a:buFont typeface="Arial" pitchFamily="34" charset="0"/>
              <a:buChar char="•"/>
            </a:pPr>
            <a:r>
              <a:rPr lang="en-GB" sz="2800" dirty="0" smtClean="0"/>
              <a:t>Make it bigger…</a:t>
            </a:r>
          </a:p>
          <a:p>
            <a:pPr marL="285750" indent="-285750">
              <a:buFont typeface="Arial" pitchFamily="34" charset="0"/>
              <a:buChar char="•"/>
            </a:pPr>
            <a:r>
              <a:rPr lang="en-GB" sz="2800" dirty="0" smtClean="0"/>
              <a:t>And bigger… (10-fold increase in H: drive default quotas, 40-fold for </a:t>
            </a:r>
            <a:r>
              <a:rPr lang="en-GB" sz="2800" dirty="0" err="1" smtClean="0"/>
              <a:t>PGR’s</a:t>
            </a:r>
            <a:r>
              <a:rPr lang="en-GB" sz="2800" dirty="0" smtClean="0"/>
              <a:t>)</a:t>
            </a:r>
          </a:p>
          <a:p>
            <a:pPr marL="285750" indent="-285750">
              <a:buFont typeface="Arial" pitchFamily="34" charset="0"/>
              <a:buChar char="•"/>
            </a:pPr>
            <a:r>
              <a:rPr lang="en-GB" sz="2800" dirty="0" smtClean="0"/>
              <a:t>And bigger (25-fold increase in actual data stored on i: drive, from 14 TB to 350 TB in 18 months)</a:t>
            </a:r>
          </a:p>
          <a:p>
            <a:pPr marL="285750" indent="-285750">
              <a:buFont typeface="Arial" pitchFamily="34" charset="0"/>
              <a:buChar char="•"/>
            </a:pPr>
            <a:r>
              <a:rPr lang="en-GB" sz="2800" dirty="0" smtClean="0"/>
              <a:t>External collaborators</a:t>
            </a:r>
          </a:p>
          <a:p>
            <a:pPr marL="285750" indent="-285750">
              <a:buFont typeface="Arial" pitchFamily="34" charset="0"/>
              <a:buChar char="•"/>
            </a:pPr>
            <a:endParaRPr lang="en-GB" sz="2800" dirty="0"/>
          </a:p>
        </p:txBody>
      </p:sp>
    </p:spTree>
    <p:extLst>
      <p:ext uri="{BB962C8B-B14F-4D97-AF65-F5344CB8AC3E}">
        <p14:creationId xmlns:p14="http://schemas.microsoft.com/office/powerpoint/2010/main" val="1033917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8016" y="568317"/>
            <a:ext cx="8208912" cy="720080"/>
          </a:xfrm>
        </p:spPr>
        <p:txBody>
          <a:bodyPr/>
          <a:lstStyle/>
          <a:p>
            <a:r>
              <a:rPr lang="en-GB" dirty="0" err="1" smtClean="0">
                <a:latin typeface="+mj-lt"/>
              </a:rPr>
              <a:t>Strathcloud</a:t>
            </a:r>
            <a:r>
              <a:rPr lang="en-GB" dirty="0" smtClean="0">
                <a:latin typeface="+mj-lt"/>
              </a:rPr>
              <a:t> </a:t>
            </a:r>
            <a:endParaRPr lang="en-GB" dirty="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
        <p:nvSpPr>
          <p:cNvPr id="10" name="TextBox 9"/>
          <p:cNvSpPr txBox="1"/>
          <p:nvPr/>
        </p:nvSpPr>
        <p:spPr>
          <a:xfrm>
            <a:off x="827584" y="1844824"/>
            <a:ext cx="7560840" cy="3970318"/>
          </a:xfrm>
          <a:prstGeom prst="rect">
            <a:avLst/>
          </a:prstGeom>
          <a:noFill/>
        </p:spPr>
        <p:txBody>
          <a:bodyPr wrap="square" rtlCol="0">
            <a:spAutoFit/>
          </a:bodyPr>
          <a:lstStyle/>
          <a:p>
            <a:pPr>
              <a:buFont typeface="Arial" pitchFamily="34" charset="0"/>
              <a:buChar char="•"/>
            </a:pPr>
            <a:r>
              <a:rPr lang="en-GB" sz="2800" dirty="0" smtClean="0"/>
              <a:t> Sync-and-share solution (“Corporate </a:t>
            </a:r>
            <a:r>
              <a:rPr lang="en-GB" sz="2800" dirty="0" err="1" smtClean="0"/>
              <a:t>Dropbox</a:t>
            </a:r>
            <a:r>
              <a:rPr lang="en-GB" sz="2800" dirty="0" smtClean="0"/>
              <a:t>”)</a:t>
            </a:r>
          </a:p>
          <a:p>
            <a:pPr>
              <a:buFont typeface="Arial" pitchFamily="34" charset="0"/>
              <a:buChar char="•"/>
            </a:pPr>
            <a:r>
              <a:rPr lang="en-GB" sz="2800" dirty="0" smtClean="0"/>
              <a:t> Citrix </a:t>
            </a:r>
            <a:r>
              <a:rPr lang="en-GB" sz="2800" dirty="0" err="1" smtClean="0"/>
              <a:t>Sharefile</a:t>
            </a:r>
            <a:endParaRPr lang="en-GB" sz="2800" dirty="0" smtClean="0"/>
          </a:p>
          <a:p>
            <a:pPr>
              <a:buFont typeface="Arial" pitchFamily="34" charset="0"/>
              <a:buChar char="•"/>
            </a:pPr>
            <a:r>
              <a:rPr lang="en-GB" sz="2800" dirty="0" smtClean="0"/>
              <a:t> All data held on-campus</a:t>
            </a:r>
          </a:p>
          <a:p>
            <a:pPr>
              <a:buFont typeface="Arial" pitchFamily="34" charset="0"/>
              <a:buChar char="•"/>
            </a:pPr>
            <a:r>
              <a:rPr lang="en-GB" sz="2800" dirty="0" smtClean="0"/>
              <a:t> Target-usage :</a:t>
            </a:r>
          </a:p>
          <a:p>
            <a:pPr lvl="1">
              <a:buFont typeface="Arial" pitchFamily="34" charset="0"/>
              <a:buChar char="•"/>
            </a:pPr>
            <a:r>
              <a:rPr lang="en-GB" sz="2800" dirty="0" smtClean="0"/>
              <a:t> Staff / </a:t>
            </a:r>
            <a:r>
              <a:rPr lang="en-GB" sz="2800" dirty="0" err="1" smtClean="0"/>
              <a:t>PGRs</a:t>
            </a:r>
            <a:r>
              <a:rPr lang="en-GB" sz="2800" dirty="0" smtClean="0"/>
              <a:t> / external collaborators</a:t>
            </a:r>
          </a:p>
          <a:p>
            <a:pPr lvl="1">
              <a:buFont typeface="Arial" pitchFamily="34" charset="0"/>
              <a:buChar char="•"/>
            </a:pPr>
            <a:r>
              <a:rPr lang="en-GB" sz="2800" dirty="0" smtClean="0"/>
              <a:t> Small / medium quantities of data</a:t>
            </a:r>
          </a:p>
          <a:p>
            <a:pPr lvl="1">
              <a:buFont typeface="Arial" pitchFamily="34" charset="0"/>
              <a:buChar char="•"/>
            </a:pPr>
            <a:r>
              <a:rPr lang="en-GB" sz="2800" dirty="0" smtClean="0"/>
              <a:t> Active data</a:t>
            </a:r>
          </a:p>
          <a:p>
            <a:pPr>
              <a:buFont typeface="Arial" pitchFamily="34" charset="0"/>
              <a:buChar char="•"/>
            </a:pPr>
            <a:endParaRPr lang="en-GB" sz="2800" dirty="0" smtClean="0"/>
          </a:p>
          <a:p>
            <a:pPr>
              <a:buFont typeface="Arial" pitchFamily="34" charset="0"/>
              <a:buChar char="•"/>
            </a:pPr>
            <a:endParaRPr lang="en-GB" sz="2800" dirty="0" smtClean="0"/>
          </a:p>
        </p:txBody>
      </p:sp>
    </p:spTree>
    <p:extLst>
      <p:ext uri="{BB962C8B-B14F-4D97-AF65-F5344CB8AC3E}">
        <p14:creationId xmlns:p14="http://schemas.microsoft.com/office/powerpoint/2010/main" val="3263405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blinds(horizontal)">
                                      <p:cBhvr>
                                        <p:cTn id="25" dur="500"/>
                                        <p:tgtEl>
                                          <p:spTgt spid="10">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blinds(horizontal)">
                                      <p:cBhvr>
                                        <p:cTn id="28" dur="500"/>
                                        <p:tgtEl>
                                          <p:spTgt spid="10">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blinds(horizontal)">
                                      <p:cBhvr>
                                        <p:cTn id="3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8016" y="568317"/>
            <a:ext cx="8208912" cy="720080"/>
          </a:xfrm>
        </p:spPr>
        <p:txBody>
          <a:bodyPr/>
          <a:lstStyle/>
          <a:p>
            <a:r>
              <a:rPr lang="en-GB" dirty="0" err="1" smtClean="0">
                <a:latin typeface="+mj-lt"/>
              </a:rPr>
              <a:t>Strathcloud</a:t>
            </a:r>
            <a:r>
              <a:rPr lang="en-GB" dirty="0" smtClean="0">
                <a:latin typeface="+mj-lt"/>
              </a:rPr>
              <a:t> </a:t>
            </a:r>
            <a:endParaRPr lang="en-GB" dirty="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179512" y="1340768"/>
            <a:ext cx="7327924" cy="4239231"/>
          </a:xfrm>
          <a:prstGeom prst="rect">
            <a:avLst/>
          </a:prstGeom>
          <a:noFill/>
          <a:ln w="9525">
            <a:noFill/>
            <a:miter lim="800000"/>
            <a:headEnd/>
            <a:tailEnd/>
          </a:ln>
        </p:spPr>
      </p:pic>
    </p:spTree>
    <p:extLst>
      <p:ext uri="{BB962C8B-B14F-4D97-AF65-F5344CB8AC3E}">
        <p14:creationId xmlns:p14="http://schemas.microsoft.com/office/powerpoint/2010/main" val="3263405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8016" y="568317"/>
            <a:ext cx="8208912" cy="720080"/>
          </a:xfrm>
        </p:spPr>
        <p:txBody>
          <a:bodyPr/>
          <a:lstStyle/>
          <a:p>
            <a:r>
              <a:rPr lang="en-GB" dirty="0" smtClean="0">
                <a:latin typeface="+mj-lt"/>
              </a:rPr>
              <a:t>Storage Usage </a:t>
            </a:r>
            <a:endParaRPr lang="en-GB" dirty="0">
              <a:latin typeface="+mj-lt"/>
            </a:endParaRPr>
          </a:p>
        </p:txBody>
      </p:sp>
      <p:graphicFrame>
        <p:nvGraphicFramePr>
          <p:cNvPr id="4" name="Chart 3"/>
          <p:cNvGraphicFramePr>
            <a:graphicFrameLocks/>
          </p:cNvGraphicFramePr>
          <p:nvPr>
            <p:extLst>
              <p:ext uri="{D42A27DB-BD31-4B8C-83A1-F6EECF244321}">
                <p14:modId xmlns:p14="http://schemas.microsoft.com/office/powerpoint/2010/main" val="1504376296"/>
              </p:ext>
            </p:extLst>
          </p:nvPr>
        </p:nvGraphicFramePr>
        <p:xfrm>
          <a:off x="251520" y="1916832"/>
          <a:ext cx="4464496"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224109729"/>
              </p:ext>
            </p:extLst>
          </p:nvPr>
        </p:nvGraphicFramePr>
        <p:xfrm>
          <a:off x="4932041" y="1988840"/>
          <a:ext cx="3600400" cy="374441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
        <p:nvSpPr>
          <p:cNvPr id="2" name="TextBox 1"/>
          <p:cNvSpPr txBox="1"/>
          <p:nvPr/>
        </p:nvSpPr>
        <p:spPr>
          <a:xfrm>
            <a:off x="539552" y="1268760"/>
            <a:ext cx="2016224" cy="646331"/>
          </a:xfrm>
          <a:prstGeom prst="rect">
            <a:avLst/>
          </a:prstGeom>
          <a:noFill/>
        </p:spPr>
        <p:txBody>
          <a:bodyPr wrap="square" rtlCol="0">
            <a:spAutoFit/>
          </a:bodyPr>
          <a:lstStyle/>
          <a:p>
            <a:r>
              <a:rPr lang="en-GB" dirty="0" smtClean="0"/>
              <a:t>HNAS total user-data (TB)</a:t>
            </a:r>
            <a:endParaRPr lang="en-GB" dirty="0"/>
          </a:p>
        </p:txBody>
      </p:sp>
      <p:sp>
        <p:nvSpPr>
          <p:cNvPr id="6" name="TextBox 5"/>
          <p:cNvSpPr txBox="1"/>
          <p:nvPr/>
        </p:nvSpPr>
        <p:spPr>
          <a:xfrm>
            <a:off x="5292080" y="1130260"/>
            <a:ext cx="1944216" cy="923330"/>
          </a:xfrm>
          <a:prstGeom prst="rect">
            <a:avLst/>
          </a:prstGeom>
          <a:noFill/>
        </p:spPr>
        <p:txBody>
          <a:bodyPr wrap="square" rtlCol="0">
            <a:spAutoFit/>
          </a:bodyPr>
          <a:lstStyle/>
          <a:p>
            <a:r>
              <a:rPr lang="en-GB" dirty="0" err="1" smtClean="0"/>
              <a:t>Strathcloud</a:t>
            </a:r>
            <a:r>
              <a:rPr lang="en-GB" dirty="0" smtClean="0"/>
              <a:t> user-data (GB), and active users</a:t>
            </a:r>
            <a:endParaRPr lang="en-GB" dirty="0"/>
          </a:p>
        </p:txBody>
      </p:sp>
    </p:spTree>
    <p:extLst>
      <p:ext uri="{BB962C8B-B14F-4D97-AF65-F5344CB8AC3E}">
        <p14:creationId xmlns:p14="http://schemas.microsoft.com/office/powerpoint/2010/main" val="3263405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8016" y="568317"/>
            <a:ext cx="8208912" cy="720080"/>
          </a:xfrm>
        </p:spPr>
        <p:txBody>
          <a:bodyPr/>
          <a:lstStyle/>
          <a:p>
            <a:r>
              <a:rPr lang="en-GB" dirty="0" smtClean="0">
                <a:latin typeface="+mj-lt"/>
              </a:rPr>
              <a:t>Possible Future Developments </a:t>
            </a:r>
            <a:endParaRPr lang="en-GB" dirty="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
        <p:nvSpPr>
          <p:cNvPr id="8" name="TextBox 7"/>
          <p:cNvSpPr txBox="1"/>
          <p:nvPr/>
        </p:nvSpPr>
        <p:spPr>
          <a:xfrm>
            <a:off x="827584" y="1700808"/>
            <a:ext cx="7488832" cy="3539430"/>
          </a:xfrm>
          <a:prstGeom prst="rect">
            <a:avLst/>
          </a:prstGeom>
          <a:noFill/>
        </p:spPr>
        <p:txBody>
          <a:bodyPr wrap="square" rtlCol="0">
            <a:spAutoFit/>
          </a:bodyPr>
          <a:lstStyle/>
          <a:p>
            <a:pPr>
              <a:buFont typeface="Arial" pitchFamily="34" charset="0"/>
              <a:buChar char="•"/>
            </a:pPr>
            <a:r>
              <a:rPr lang="en-GB" sz="2800" dirty="0" smtClean="0"/>
              <a:t> </a:t>
            </a:r>
            <a:r>
              <a:rPr lang="en-GB" sz="2800" dirty="0" err="1" smtClean="0"/>
              <a:t>Strathcloud</a:t>
            </a:r>
            <a:endParaRPr lang="en-GB" sz="2800" dirty="0" smtClean="0"/>
          </a:p>
          <a:p>
            <a:pPr lvl="1">
              <a:buFont typeface="Arial" pitchFamily="34" charset="0"/>
              <a:buChar char="•"/>
            </a:pPr>
            <a:r>
              <a:rPr lang="en-GB" sz="2800" dirty="0" smtClean="0"/>
              <a:t> Data Migration Tool</a:t>
            </a:r>
          </a:p>
          <a:p>
            <a:pPr lvl="1">
              <a:buFont typeface="Arial" pitchFamily="34" charset="0"/>
              <a:buChar char="•"/>
            </a:pPr>
            <a:r>
              <a:rPr lang="en-GB" sz="2800" dirty="0" smtClean="0"/>
              <a:t> </a:t>
            </a:r>
            <a:r>
              <a:rPr lang="en-GB" sz="2800" dirty="0" err="1" smtClean="0"/>
              <a:t>Rightsignature</a:t>
            </a:r>
            <a:endParaRPr lang="en-GB" sz="2800" dirty="0" smtClean="0"/>
          </a:p>
          <a:p>
            <a:pPr lvl="1">
              <a:buFont typeface="Arial" pitchFamily="34" charset="0"/>
              <a:buChar char="•"/>
            </a:pPr>
            <a:r>
              <a:rPr lang="en-GB" sz="2800" dirty="0" smtClean="0"/>
              <a:t> Collaborative editing</a:t>
            </a:r>
          </a:p>
          <a:p>
            <a:pPr>
              <a:buFont typeface="Arial" pitchFamily="34" charset="0"/>
              <a:buChar char="•"/>
            </a:pPr>
            <a:r>
              <a:rPr lang="en-GB" sz="2800" dirty="0" smtClean="0"/>
              <a:t> Storage</a:t>
            </a:r>
          </a:p>
          <a:p>
            <a:pPr lvl="1">
              <a:buFont typeface="Arial" pitchFamily="34" charset="0"/>
              <a:buChar char="•"/>
            </a:pPr>
            <a:r>
              <a:rPr lang="en-GB" sz="2800" dirty="0" smtClean="0"/>
              <a:t> Continued expansion</a:t>
            </a:r>
          </a:p>
          <a:p>
            <a:pPr lvl="1">
              <a:buFont typeface="Arial" pitchFamily="34" charset="0"/>
              <a:buChar char="•"/>
            </a:pPr>
            <a:r>
              <a:rPr lang="en-GB" sz="2800" dirty="0" smtClean="0"/>
              <a:t> File </a:t>
            </a:r>
            <a:r>
              <a:rPr lang="en-GB" sz="2800" dirty="0" err="1" smtClean="0"/>
              <a:t>vs</a:t>
            </a:r>
            <a:r>
              <a:rPr lang="en-GB" sz="2800" dirty="0" smtClean="0"/>
              <a:t> object storage</a:t>
            </a:r>
          </a:p>
          <a:p>
            <a:pPr lvl="1">
              <a:buFont typeface="Arial" pitchFamily="34" charset="0"/>
              <a:buChar char="•"/>
            </a:pPr>
            <a:r>
              <a:rPr lang="en-GB" sz="2800" dirty="0" smtClean="0"/>
              <a:t> No more tape backup?</a:t>
            </a:r>
            <a:endParaRPr lang="en-GB" sz="2800" dirty="0"/>
          </a:p>
        </p:txBody>
      </p:sp>
    </p:spTree>
    <p:extLst>
      <p:ext uri="{BB962C8B-B14F-4D97-AF65-F5344CB8AC3E}">
        <p14:creationId xmlns:p14="http://schemas.microsoft.com/office/powerpoint/2010/main" val="3263405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linds(horizontal)">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blinds(horizontal)">
                                      <p:cBhvr>
                                        <p:cTn id="24" dur="500"/>
                                        <p:tgtEl>
                                          <p:spTgt spid="8">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linds(horizontal)">
                                      <p:cBhvr>
                                        <p:cTn id="27" dur="500"/>
                                        <p:tgtEl>
                                          <p:spTgt spid="8">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blinds(horizontal)">
                                      <p:cBhvr>
                                        <p:cTn id="3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275856" y="1700808"/>
            <a:ext cx="1872208" cy="396044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a:p>
            <a:endParaRPr lang="en-GB" u="sng" dirty="0" smtClean="0"/>
          </a:p>
          <a:p>
            <a:endParaRPr lang="en-GB" u="sng" dirty="0"/>
          </a:p>
          <a:p>
            <a:r>
              <a:rPr lang="en-GB" u="sng" dirty="0" err="1" smtClean="0">
                <a:solidFill>
                  <a:schemeClr val="tx1"/>
                </a:solidFill>
              </a:rPr>
              <a:t>KnowledgeBase</a:t>
            </a:r>
            <a:endParaRPr lang="en-GB" u="sng" dirty="0" smtClean="0">
              <a:solidFill>
                <a:schemeClr val="tx1"/>
              </a:solidFill>
            </a:endParaRPr>
          </a:p>
          <a:p>
            <a:r>
              <a:rPr lang="en-GB" dirty="0" smtClean="0">
                <a:solidFill>
                  <a:schemeClr val="tx1"/>
                </a:solidFill>
              </a:rPr>
              <a:t>Metadata and Data dissemination</a:t>
            </a:r>
            <a:endParaRPr lang="en-GB" dirty="0">
              <a:solidFill>
                <a:schemeClr val="tx1"/>
              </a:solidFill>
            </a:endParaRPr>
          </a:p>
        </p:txBody>
      </p:sp>
      <p:sp>
        <p:nvSpPr>
          <p:cNvPr id="3" name="Title 2"/>
          <p:cNvSpPr>
            <a:spLocks noGrp="1"/>
          </p:cNvSpPr>
          <p:nvPr>
            <p:ph type="ctrTitle"/>
          </p:nvPr>
        </p:nvSpPr>
        <p:spPr>
          <a:xfrm>
            <a:off x="467544" y="836712"/>
            <a:ext cx="8208912" cy="720080"/>
          </a:xfrm>
        </p:spPr>
        <p:txBody>
          <a:bodyPr/>
          <a:lstStyle/>
          <a:p>
            <a:r>
              <a:rPr lang="en-GB" dirty="0" smtClean="0"/>
              <a:t>Completed Dataset Deposit</a:t>
            </a:r>
            <a:endParaRPr lang="en-GB" dirty="0"/>
          </a:p>
        </p:txBody>
      </p:sp>
      <p:sp>
        <p:nvSpPr>
          <p:cNvPr id="5" name="Rounded Rectangle 4"/>
          <p:cNvSpPr/>
          <p:nvPr/>
        </p:nvSpPr>
        <p:spPr>
          <a:xfrm>
            <a:off x="755576" y="1844823"/>
            <a:ext cx="1728192" cy="79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Dataset Metadata</a:t>
            </a:r>
            <a:endParaRPr lang="en-GB" dirty="0"/>
          </a:p>
        </p:txBody>
      </p:sp>
      <p:sp>
        <p:nvSpPr>
          <p:cNvPr id="6" name="Rounded Rectangle 5"/>
          <p:cNvSpPr/>
          <p:nvPr/>
        </p:nvSpPr>
        <p:spPr>
          <a:xfrm>
            <a:off x="755576" y="2816931"/>
            <a:ext cx="1728192" cy="79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Dataset Files</a:t>
            </a:r>
            <a:endParaRPr lang="en-GB" dirty="0"/>
          </a:p>
        </p:txBody>
      </p:sp>
      <p:sp>
        <p:nvSpPr>
          <p:cNvPr id="10" name="Rounded Rectangle 9"/>
          <p:cNvSpPr/>
          <p:nvPr/>
        </p:nvSpPr>
        <p:spPr>
          <a:xfrm>
            <a:off x="3275856" y="1700807"/>
            <a:ext cx="1872208" cy="25326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u="sng" dirty="0" smtClean="0">
                <a:solidFill>
                  <a:schemeClr val="tx1"/>
                </a:solidFill>
              </a:rPr>
              <a:t>Pure</a:t>
            </a:r>
          </a:p>
          <a:p>
            <a:endParaRPr lang="en-GB" u="sng" dirty="0">
              <a:solidFill>
                <a:schemeClr val="tx1"/>
              </a:solidFill>
            </a:endParaRPr>
          </a:p>
          <a:p>
            <a:r>
              <a:rPr lang="en-GB" dirty="0" smtClean="0">
                <a:solidFill>
                  <a:schemeClr val="tx1"/>
                </a:solidFill>
              </a:rPr>
              <a:t>Metadata check &amp; Approval</a:t>
            </a:r>
          </a:p>
          <a:p>
            <a:endParaRPr lang="en-GB" u="sng" dirty="0">
              <a:solidFill>
                <a:schemeClr val="tx1"/>
              </a:solidFill>
            </a:endParaRPr>
          </a:p>
          <a:p>
            <a:r>
              <a:rPr lang="en-GB" dirty="0" smtClean="0">
                <a:solidFill>
                  <a:schemeClr val="tx1"/>
                </a:solidFill>
              </a:rPr>
              <a:t>Initial Preservation checks</a:t>
            </a:r>
            <a:endParaRPr lang="en-GB" dirty="0">
              <a:solidFill>
                <a:schemeClr val="tx1"/>
              </a:solidFill>
            </a:endParaRPr>
          </a:p>
        </p:txBody>
      </p:sp>
      <p:sp>
        <p:nvSpPr>
          <p:cNvPr id="11" name="Right Arrow 10"/>
          <p:cNvSpPr/>
          <p:nvPr/>
        </p:nvSpPr>
        <p:spPr>
          <a:xfrm>
            <a:off x="2627784" y="2060847"/>
            <a:ext cx="504056" cy="361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2627784" y="3032955"/>
            <a:ext cx="504056" cy="361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6200000">
            <a:off x="5346969" y="3394762"/>
            <a:ext cx="360040" cy="538294"/>
          </a:xfrm>
          <a:prstGeom prst="downArrow">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5868144" y="2888939"/>
            <a:ext cx="2143121" cy="154817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u="sng" dirty="0" err="1" smtClean="0">
                <a:solidFill>
                  <a:schemeClr val="tx1"/>
                </a:solidFill>
              </a:rPr>
              <a:t>Archivematica</a:t>
            </a:r>
            <a:endParaRPr lang="en-GB" u="sng" dirty="0" smtClean="0">
              <a:solidFill>
                <a:schemeClr val="tx1"/>
              </a:solidFill>
            </a:endParaRPr>
          </a:p>
          <a:p>
            <a:r>
              <a:rPr lang="en-GB" dirty="0" smtClean="0">
                <a:solidFill>
                  <a:schemeClr val="tx1"/>
                </a:solidFill>
              </a:rPr>
              <a:t>Further preservation and curation</a:t>
            </a:r>
            <a:endParaRPr lang="en-GB" dirty="0">
              <a:solidFill>
                <a:schemeClr val="tx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Tree>
    <p:extLst>
      <p:ext uri="{BB962C8B-B14F-4D97-AF65-F5344CB8AC3E}">
        <p14:creationId xmlns:p14="http://schemas.microsoft.com/office/powerpoint/2010/main" val="731215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
        <p:nvSpPr>
          <p:cNvPr id="6" name="Title 2"/>
          <p:cNvSpPr>
            <a:spLocks noGrp="1"/>
          </p:cNvSpPr>
          <p:nvPr>
            <p:ph type="ctrTitle"/>
          </p:nvPr>
        </p:nvSpPr>
        <p:spPr>
          <a:xfrm>
            <a:off x="458016" y="620688"/>
            <a:ext cx="8208912" cy="720080"/>
          </a:xfrm>
        </p:spPr>
        <p:txBody>
          <a:bodyPr/>
          <a:lstStyle/>
          <a:p>
            <a:r>
              <a:rPr lang="en-GB" dirty="0"/>
              <a:t>Completed Dataset Deposit</a:t>
            </a:r>
            <a:endParaRPr lang="en-GB" dirty="0">
              <a:latin typeface="+mn-lt"/>
            </a:endParaRPr>
          </a:p>
        </p:txBody>
      </p:sp>
      <p:graphicFrame>
        <p:nvGraphicFramePr>
          <p:cNvPr id="8" name="Chart 7"/>
          <p:cNvGraphicFramePr/>
          <p:nvPr>
            <p:extLst>
              <p:ext uri="{D42A27DB-BD31-4B8C-83A1-F6EECF244321}">
                <p14:modId xmlns:p14="http://schemas.microsoft.com/office/powerpoint/2010/main" val="1793391122"/>
              </p:ext>
            </p:extLst>
          </p:nvPr>
        </p:nvGraphicFramePr>
        <p:xfrm>
          <a:off x="899592" y="1556792"/>
          <a:ext cx="6593305" cy="38501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13734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10854" y="1531478"/>
            <a:ext cx="2346719" cy="400216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endParaRPr lang="en-GB" u="sng" dirty="0"/>
          </a:p>
          <a:p>
            <a:endParaRPr lang="en-GB" u="sng" dirty="0"/>
          </a:p>
        </p:txBody>
      </p:sp>
      <p:sp>
        <p:nvSpPr>
          <p:cNvPr id="5" name="Title 2"/>
          <p:cNvSpPr>
            <a:spLocks noGrp="1"/>
          </p:cNvSpPr>
          <p:nvPr>
            <p:ph type="ctrTitle"/>
          </p:nvPr>
        </p:nvSpPr>
        <p:spPr>
          <a:xfrm>
            <a:off x="484692" y="765700"/>
            <a:ext cx="8208912" cy="720080"/>
          </a:xfrm>
        </p:spPr>
        <p:txBody>
          <a:bodyPr/>
          <a:lstStyle/>
          <a:p>
            <a:r>
              <a:rPr lang="en-GB" dirty="0"/>
              <a:t>R</a:t>
            </a:r>
            <a:r>
              <a:rPr lang="en-GB" dirty="0" smtClean="0"/>
              <a:t>DMS in the Library</a:t>
            </a:r>
            <a:endParaRPr lang="en-GB" dirty="0"/>
          </a:p>
        </p:txBody>
      </p:sp>
      <p:sp>
        <p:nvSpPr>
          <p:cNvPr id="6" name="Rounded Rectangle 5"/>
          <p:cNvSpPr/>
          <p:nvPr/>
        </p:nvSpPr>
        <p:spPr>
          <a:xfrm>
            <a:off x="688503" y="2013706"/>
            <a:ext cx="1728192" cy="79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Research and Learning Support</a:t>
            </a:r>
            <a:endParaRPr lang="en-GB" dirty="0"/>
          </a:p>
        </p:txBody>
      </p:sp>
      <p:sp>
        <p:nvSpPr>
          <p:cNvPr id="7" name="Rounded Rectangle 6"/>
          <p:cNvSpPr/>
          <p:nvPr/>
        </p:nvSpPr>
        <p:spPr>
          <a:xfrm>
            <a:off x="840304" y="3849910"/>
            <a:ext cx="1576391" cy="890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Roles and Responsibilities</a:t>
            </a:r>
            <a:endParaRPr lang="en-GB" sz="1600" dirty="0"/>
          </a:p>
        </p:txBody>
      </p:sp>
      <p:sp>
        <p:nvSpPr>
          <p:cNvPr id="8" name="Rounded Rectangle 7"/>
          <p:cNvSpPr/>
          <p:nvPr/>
        </p:nvSpPr>
        <p:spPr>
          <a:xfrm>
            <a:off x="3208783" y="1869690"/>
            <a:ext cx="1872208" cy="25326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smtClean="0">
                <a:solidFill>
                  <a:schemeClr val="tx1"/>
                </a:solidFill>
              </a:rPr>
              <a:t>Customer Services</a:t>
            </a:r>
          </a:p>
          <a:p>
            <a:pPr marL="285750" indent="-285750">
              <a:buFont typeface="Arial" panose="020B0604020202020204" pitchFamily="34" charset="0"/>
              <a:buChar char="•"/>
            </a:pPr>
            <a:r>
              <a:rPr lang="en-GB" dirty="0" smtClean="0">
                <a:solidFill>
                  <a:schemeClr val="tx1"/>
                </a:solidFill>
              </a:rPr>
              <a:t>Information Literacy</a:t>
            </a:r>
          </a:p>
          <a:p>
            <a:pPr marL="285750" indent="-285750">
              <a:buFont typeface="Arial" panose="020B0604020202020204" pitchFamily="34" charset="0"/>
              <a:buChar char="•"/>
            </a:pPr>
            <a:r>
              <a:rPr lang="en-GB" dirty="0" smtClean="0">
                <a:solidFill>
                  <a:schemeClr val="tx1"/>
                </a:solidFill>
              </a:rPr>
              <a:t>Faculty Support</a:t>
            </a:r>
          </a:p>
          <a:p>
            <a:pPr marL="285750" indent="-285750">
              <a:buFont typeface="Arial" panose="020B0604020202020204" pitchFamily="34" charset="0"/>
              <a:buChar char="•"/>
            </a:pPr>
            <a:r>
              <a:rPr lang="en-GB" dirty="0" smtClean="0">
                <a:solidFill>
                  <a:schemeClr val="tx1"/>
                </a:solidFill>
              </a:rPr>
              <a:t>Cataloguing</a:t>
            </a:r>
          </a:p>
          <a:p>
            <a:endParaRPr lang="en-GB" dirty="0">
              <a:solidFill>
                <a:schemeClr val="tx1"/>
              </a:solidFill>
            </a:endParaRPr>
          </a:p>
          <a:p>
            <a:endParaRPr lang="en-GB" dirty="0" smtClean="0">
              <a:solidFill>
                <a:schemeClr val="tx1"/>
              </a:solidFill>
            </a:endParaRPr>
          </a:p>
          <a:p>
            <a:endParaRPr lang="en-GB" dirty="0">
              <a:solidFill>
                <a:schemeClr val="tx1"/>
              </a:solidFill>
            </a:endParaRPr>
          </a:p>
          <a:p>
            <a:r>
              <a:rPr lang="en-GB" dirty="0" smtClean="0">
                <a:solidFill>
                  <a:schemeClr val="tx1"/>
                </a:solidFill>
              </a:rPr>
              <a:t>Open Access/RDMS</a:t>
            </a:r>
            <a:endParaRPr lang="en-GB" u="sng" dirty="0">
              <a:solidFill>
                <a:schemeClr val="tx1"/>
              </a:solidFill>
            </a:endParaRPr>
          </a:p>
        </p:txBody>
      </p:sp>
      <p:sp>
        <p:nvSpPr>
          <p:cNvPr id="9" name="Right Arrow 8"/>
          <p:cNvSpPr/>
          <p:nvPr/>
        </p:nvSpPr>
        <p:spPr>
          <a:xfrm>
            <a:off x="2513523" y="2286394"/>
            <a:ext cx="585482" cy="402827"/>
          </a:xfrm>
          <a:prstGeom prst="rightArrow">
            <a:avLst>
              <a:gd name="adj1" fmla="val 50000"/>
              <a:gd name="adj2" fmla="val 44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6200000">
            <a:off x="5727013" y="2866866"/>
            <a:ext cx="360040" cy="538294"/>
          </a:xfrm>
          <a:prstGeom prst="downArrow">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444208" y="2564904"/>
            <a:ext cx="2143435" cy="116255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Silos and Teams</a:t>
            </a:r>
          </a:p>
          <a:p>
            <a:r>
              <a:rPr lang="en-GB" dirty="0" smtClean="0">
                <a:solidFill>
                  <a:schemeClr val="tx1"/>
                </a:solidFill>
              </a:rPr>
              <a:t>Subject Expertise</a:t>
            </a:r>
          </a:p>
          <a:p>
            <a:r>
              <a:rPr lang="en-GB" dirty="0" smtClean="0">
                <a:solidFill>
                  <a:schemeClr val="tx1"/>
                </a:solidFill>
              </a:rPr>
              <a:t>Research support</a:t>
            </a:r>
          </a:p>
          <a:p>
            <a:endParaRPr lang="en-GB" dirty="0">
              <a:solidFill>
                <a:schemeClr val="tx1"/>
              </a:solidFill>
            </a:endParaRPr>
          </a:p>
        </p:txBody>
      </p:sp>
      <p:sp>
        <p:nvSpPr>
          <p:cNvPr id="12" name="Down Arrow 11"/>
          <p:cNvSpPr/>
          <p:nvPr/>
        </p:nvSpPr>
        <p:spPr>
          <a:xfrm>
            <a:off x="1464947" y="3007209"/>
            <a:ext cx="445169" cy="751304"/>
          </a:xfrm>
          <a:prstGeom prst="downArrow">
            <a:avLst>
              <a:gd name="adj1" fmla="val 564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Tree>
    <p:extLst>
      <p:ext uri="{BB962C8B-B14F-4D97-AF65-F5344CB8AC3E}">
        <p14:creationId xmlns:p14="http://schemas.microsoft.com/office/powerpoint/2010/main" val="39577091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2" y="1916832"/>
            <a:ext cx="8229600" cy="3417243"/>
          </a:xfrm>
        </p:spPr>
        <p:txBody>
          <a:bodyPr>
            <a:normAutofit fontScale="92500" lnSpcReduction="20000"/>
          </a:bodyPr>
          <a:lstStyle/>
          <a:p>
            <a:pPr marL="0" indent="0">
              <a:buNone/>
            </a:pPr>
            <a:r>
              <a:rPr lang="en-GB" dirty="0" smtClean="0"/>
              <a:t>Contact Details</a:t>
            </a:r>
          </a:p>
          <a:p>
            <a:pPr marL="0" indent="0">
              <a:buNone/>
            </a:pPr>
            <a:endParaRPr lang="en-GB" dirty="0" smtClean="0"/>
          </a:p>
          <a:p>
            <a:r>
              <a:rPr lang="en-GB" dirty="0" smtClean="0"/>
              <a:t>Claire Carroll</a:t>
            </a:r>
          </a:p>
          <a:p>
            <a:r>
              <a:rPr lang="en-GB" dirty="0" smtClean="0"/>
              <a:t>Andrew Edmond</a:t>
            </a:r>
          </a:p>
          <a:p>
            <a:r>
              <a:rPr lang="en-GB" dirty="0" smtClean="0"/>
              <a:t>Alan Slevin</a:t>
            </a:r>
          </a:p>
          <a:p>
            <a:pPr marL="0" indent="0">
              <a:buNone/>
            </a:pPr>
            <a:endParaRPr lang="en-GB" dirty="0" smtClean="0"/>
          </a:p>
          <a:p>
            <a:pPr marL="0" indent="0">
              <a:buNone/>
            </a:pPr>
            <a:r>
              <a:rPr lang="en-GB" dirty="0" smtClean="0"/>
              <a:t>Email: researchdataproject@strath.ac.uk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Tree>
    <p:extLst>
      <p:ext uri="{BB962C8B-B14F-4D97-AF65-F5344CB8AC3E}">
        <p14:creationId xmlns:p14="http://schemas.microsoft.com/office/powerpoint/2010/main" val="3069260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95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376" y="1789081"/>
            <a:ext cx="5987008" cy="1440160"/>
          </a:xfrm>
        </p:spPr>
        <p:txBody>
          <a:bodyPr>
            <a:normAutofit/>
          </a:bodyPr>
          <a:lstStyle/>
          <a:p>
            <a:pPr marL="0" indent="0">
              <a:buNone/>
            </a:pPr>
            <a:r>
              <a:rPr lang="en-GB" sz="2800" dirty="0" smtClean="0">
                <a:latin typeface="+mn-lt"/>
              </a:rPr>
              <a:t>To enable researchers to make conscious, informed decisions about their research data.</a:t>
            </a:r>
          </a:p>
          <a:p>
            <a:pPr marL="0" indent="0">
              <a:buNone/>
            </a:pPr>
            <a:endParaRPr lang="en-GB" sz="2800" dirty="0" smtClean="0">
              <a:latin typeface="+mn-lt"/>
            </a:endParaRPr>
          </a:p>
        </p:txBody>
      </p:sp>
      <p:sp>
        <p:nvSpPr>
          <p:cNvPr id="3" name="Title 2"/>
          <p:cNvSpPr>
            <a:spLocks noGrp="1"/>
          </p:cNvSpPr>
          <p:nvPr>
            <p:ph type="ctrTitle"/>
          </p:nvPr>
        </p:nvSpPr>
        <p:spPr>
          <a:xfrm>
            <a:off x="380844" y="751802"/>
            <a:ext cx="6222072" cy="720080"/>
          </a:xfrm>
        </p:spPr>
        <p:txBody>
          <a:bodyPr/>
          <a:lstStyle/>
          <a:p>
            <a:r>
              <a:rPr lang="en-GB" sz="4000" dirty="0" smtClean="0">
                <a:latin typeface="+mj-lt"/>
              </a:rPr>
              <a:t>RDMS Project</a:t>
            </a:r>
            <a:endParaRPr lang="en-GB" sz="4000" dirty="0">
              <a:latin typeface="+mj-lt"/>
            </a:endParaRPr>
          </a:p>
        </p:txBody>
      </p:sp>
      <p:pic>
        <p:nvPicPr>
          <p:cNvPr id="1028" name="Picture 4" descr="http://static.tumblr.com/5ovdiel/of3m4uc5h/wh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08" y="3260857"/>
            <a:ext cx="2133293" cy="21332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41201" y="3470629"/>
            <a:ext cx="4986251" cy="1569660"/>
          </a:xfrm>
          <a:prstGeom prst="rect">
            <a:avLst/>
          </a:prstGeom>
          <a:noFill/>
        </p:spPr>
        <p:txBody>
          <a:bodyPr wrap="square" rtlCol="0">
            <a:spAutoFit/>
          </a:bodyPr>
          <a:lstStyle/>
          <a:p>
            <a:r>
              <a:rPr lang="en-GB" sz="3200" dirty="0"/>
              <a:t>Compliance</a:t>
            </a:r>
          </a:p>
          <a:p>
            <a:r>
              <a:rPr lang="en-GB" sz="3200" dirty="0"/>
              <a:t>Information Security </a:t>
            </a:r>
          </a:p>
          <a:p>
            <a:r>
              <a:rPr lang="en-GB" sz="3200" dirty="0"/>
              <a:t>Best Practice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Tree>
    <p:extLst>
      <p:ext uri="{BB962C8B-B14F-4D97-AF65-F5344CB8AC3E}">
        <p14:creationId xmlns:p14="http://schemas.microsoft.com/office/powerpoint/2010/main" val="279099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8" y="758019"/>
            <a:ext cx="8208912" cy="720080"/>
          </a:xfrm>
        </p:spPr>
        <p:txBody>
          <a:bodyPr/>
          <a:lstStyle/>
          <a:p>
            <a:r>
              <a:rPr lang="en-GB" sz="4000" dirty="0" smtClean="0"/>
              <a:t>Joint Approach</a:t>
            </a:r>
            <a:endParaRPr lang="en-GB"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graphicFrame>
        <p:nvGraphicFramePr>
          <p:cNvPr id="5" name="Diagram 4"/>
          <p:cNvGraphicFramePr/>
          <p:nvPr>
            <p:extLst>
              <p:ext uri="{D42A27DB-BD31-4B8C-83A1-F6EECF244321}">
                <p14:modId xmlns:p14="http://schemas.microsoft.com/office/powerpoint/2010/main" val="3154706093"/>
              </p:ext>
            </p:extLst>
          </p:nvPr>
        </p:nvGraphicFramePr>
        <p:xfrm>
          <a:off x="1403648" y="151317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08907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37320" y="1628800"/>
            <a:ext cx="2731024"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 </a:t>
            </a:r>
            <a:r>
              <a:rPr lang="en-GB" sz="1600" dirty="0" smtClean="0"/>
              <a:t>         ADP Research</a:t>
            </a:r>
          </a:p>
          <a:p>
            <a:r>
              <a:rPr lang="en-GB" sz="1600" dirty="0" smtClean="0"/>
              <a:t>          VD Research</a:t>
            </a:r>
          </a:p>
          <a:p>
            <a:r>
              <a:rPr lang="en-GB" sz="1600" dirty="0" smtClean="0"/>
              <a:t>          Functional Reps</a:t>
            </a:r>
          </a:p>
          <a:p>
            <a:r>
              <a:rPr lang="en-GB" sz="1600" dirty="0" smtClean="0"/>
              <a:t>          Group Chairs	</a:t>
            </a:r>
          </a:p>
        </p:txBody>
      </p:sp>
      <p:sp>
        <p:nvSpPr>
          <p:cNvPr id="7" name="TextBox 6"/>
          <p:cNvSpPr txBox="1"/>
          <p:nvPr/>
        </p:nvSpPr>
        <p:spPr>
          <a:xfrm>
            <a:off x="35496" y="3284984"/>
            <a:ext cx="2592288"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smtClean="0"/>
              <a:t>Library</a:t>
            </a:r>
          </a:p>
          <a:p>
            <a:r>
              <a:rPr lang="en-GB" sz="1600" dirty="0" smtClean="0"/>
              <a:t>Policy</a:t>
            </a:r>
          </a:p>
          <a:p>
            <a:r>
              <a:rPr lang="en-GB" sz="1600" dirty="0" smtClean="0"/>
              <a:t>Training</a:t>
            </a:r>
          </a:p>
          <a:p>
            <a:r>
              <a:rPr lang="en-GB" sz="1600" dirty="0" err="1"/>
              <a:t>Dept</a:t>
            </a:r>
            <a:r>
              <a:rPr lang="en-GB" sz="1600" dirty="0"/>
              <a:t>/Faculty IT Reps</a:t>
            </a:r>
          </a:p>
          <a:p>
            <a:r>
              <a:rPr lang="en-GB" sz="1600" dirty="0" smtClean="0"/>
              <a:t>Researcher Development</a:t>
            </a:r>
          </a:p>
          <a:p>
            <a:r>
              <a:rPr lang="en-GB" sz="1600" dirty="0" smtClean="0"/>
              <a:t>External reporting</a:t>
            </a:r>
          </a:p>
        </p:txBody>
      </p:sp>
      <p:sp>
        <p:nvSpPr>
          <p:cNvPr id="6" name="TextBox 5"/>
          <p:cNvSpPr txBox="1"/>
          <p:nvPr/>
        </p:nvSpPr>
        <p:spPr>
          <a:xfrm>
            <a:off x="6732240" y="3429000"/>
            <a:ext cx="2376264"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 </a:t>
            </a:r>
            <a:r>
              <a:rPr lang="en-GB" sz="1600" dirty="0" smtClean="0"/>
              <a:t>         Faculty Admin Reps</a:t>
            </a:r>
          </a:p>
          <a:p>
            <a:r>
              <a:rPr lang="en-GB" sz="1600" dirty="0" smtClean="0"/>
              <a:t>          Academic Rep</a:t>
            </a:r>
          </a:p>
          <a:p>
            <a:r>
              <a:rPr lang="en-GB" sz="1600" dirty="0" smtClean="0"/>
              <a:t>          RA Reps</a:t>
            </a:r>
          </a:p>
          <a:p>
            <a:r>
              <a:rPr lang="en-GB" sz="1600" dirty="0" smtClean="0"/>
              <a:t>          PGR Reps</a:t>
            </a:r>
            <a:endParaRPr lang="en-GB" sz="1600" dirty="0"/>
          </a:p>
        </p:txBody>
      </p:sp>
      <p:sp>
        <p:nvSpPr>
          <p:cNvPr id="3" name="Title 2"/>
          <p:cNvSpPr>
            <a:spLocks noGrp="1"/>
          </p:cNvSpPr>
          <p:nvPr>
            <p:ph type="ctrTitle"/>
          </p:nvPr>
        </p:nvSpPr>
        <p:spPr>
          <a:xfrm>
            <a:off x="438144" y="764704"/>
            <a:ext cx="8208912" cy="720080"/>
          </a:xfrm>
        </p:spPr>
        <p:txBody>
          <a:bodyPr/>
          <a:lstStyle/>
          <a:p>
            <a:r>
              <a:rPr lang="en-GB" sz="4000" dirty="0" smtClean="0"/>
              <a:t>IT projects programme</a:t>
            </a:r>
            <a:endParaRPr lang="en-GB" sz="4000" dirty="0"/>
          </a:p>
        </p:txBody>
      </p:sp>
      <p:graphicFrame>
        <p:nvGraphicFramePr>
          <p:cNvPr id="4" name="Diagram 3"/>
          <p:cNvGraphicFramePr/>
          <p:nvPr>
            <p:extLst>
              <p:ext uri="{D42A27DB-BD31-4B8C-83A1-F6EECF244321}">
                <p14:modId xmlns:p14="http://schemas.microsoft.com/office/powerpoint/2010/main" val="3986840825"/>
              </p:ext>
            </p:extLst>
          </p:nvPr>
        </p:nvGraphicFramePr>
        <p:xfrm>
          <a:off x="1907704" y="1482144"/>
          <a:ext cx="554461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Tree>
    <p:extLst>
      <p:ext uri="{BB962C8B-B14F-4D97-AF65-F5344CB8AC3E}">
        <p14:creationId xmlns:p14="http://schemas.microsoft.com/office/powerpoint/2010/main" val="2421953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9552" y="732932"/>
            <a:ext cx="8208912" cy="720080"/>
          </a:xfrm>
        </p:spPr>
        <p:txBody>
          <a:bodyPr/>
          <a:lstStyle/>
          <a:p>
            <a:r>
              <a:rPr lang="en-GB" sz="4000" dirty="0">
                <a:latin typeface="+mj-lt"/>
              </a:rPr>
              <a:t>A</a:t>
            </a:r>
            <a:r>
              <a:rPr lang="en-GB" sz="4000" dirty="0" smtClean="0">
                <a:latin typeface="+mj-lt"/>
              </a:rPr>
              <a:t>pproach</a:t>
            </a:r>
            <a:endParaRPr lang="en-GB" sz="40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graphicFrame>
        <p:nvGraphicFramePr>
          <p:cNvPr id="5" name="Diagram 4"/>
          <p:cNvGraphicFramePr/>
          <p:nvPr>
            <p:extLst>
              <p:ext uri="{D42A27DB-BD31-4B8C-83A1-F6EECF244321}">
                <p14:modId xmlns:p14="http://schemas.microsoft.com/office/powerpoint/2010/main" val="2423641831"/>
              </p:ext>
            </p:extLst>
          </p:nvPr>
        </p:nvGraphicFramePr>
        <p:xfrm>
          <a:off x="1524000" y="692696"/>
          <a:ext cx="6576392" cy="476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Elbow Connector 9"/>
          <p:cNvCxnSpPr>
            <a:endCxn id="12" idx="0"/>
          </p:cNvCxnSpPr>
          <p:nvPr/>
        </p:nvCxnSpPr>
        <p:spPr>
          <a:xfrm>
            <a:off x="5796136" y="1700809"/>
            <a:ext cx="2520280" cy="1308916"/>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04348" y="3009725"/>
            <a:ext cx="1224136" cy="923330"/>
          </a:xfrm>
          <a:prstGeom prst="rect">
            <a:avLst/>
          </a:prstGeom>
          <a:noFill/>
          <a:ln>
            <a:solidFill>
              <a:schemeClr val="accent1">
                <a:shade val="95000"/>
                <a:satMod val="105000"/>
              </a:schemeClr>
            </a:solidFill>
          </a:ln>
        </p:spPr>
        <p:txBody>
          <a:bodyPr wrap="square" rtlCol="0">
            <a:spAutoFit/>
          </a:bodyPr>
          <a:lstStyle/>
          <a:p>
            <a:pPr algn="ctr"/>
            <a:r>
              <a:rPr lang="en-GB" dirty="0" smtClean="0">
                <a:solidFill>
                  <a:schemeClr val="accent1">
                    <a:lumMod val="50000"/>
                  </a:schemeClr>
                </a:solidFill>
              </a:rPr>
              <a:t>Review</a:t>
            </a:r>
          </a:p>
          <a:p>
            <a:pPr algn="ctr"/>
            <a:r>
              <a:rPr lang="en-GB" dirty="0" smtClean="0">
                <a:solidFill>
                  <a:schemeClr val="accent1">
                    <a:lumMod val="50000"/>
                  </a:schemeClr>
                </a:solidFill>
              </a:rPr>
              <a:t>Solutions &amp; Needs</a:t>
            </a:r>
            <a:endParaRPr lang="en-GB" dirty="0">
              <a:solidFill>
                <a:schemeClr val="accent1">
                  <a:lumMod val="50000"/>
                </a:schemeClr>
              </a:solidFill>
            </a:endParaRPr>
          </a:p>
        </p:txBody>
      </p:sp>
      <p:cxnSp>
        <p:nvCxnSpPr>
          <p:cNvPr id="17" name="Straight Connector 16"/>
          <p:cNvCxnSpPr/>
          <p:nvPr/>
        </p:nvCxnSpPr>
        <p:spPr>
          <a:xfrm>
            <a:off x="8316416" y="3933056"/>
            <a:ext cx="0" cy="15841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40152" y="5517232"/>
            <a:ext cx="23762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40152" y="5229200"/>
            <a:ext cx="0" cy="2880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2761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8156" y="934112"/>
            <a:ext cx="8208912" cy="720080"/>
          </a:xfrm>
        </p:spPr>
        <p:txBody>
          <a:bodyPr/>
          <a:lstStyle/>
          <a:p>
            <a:r>
              <a:rPr lang="en-GB" dirty="0" smtClean="0"/>
              <a:t>What did researchers want/need?</a:t>
            </a:r>
            <a:endParaRPr lang="en-GB" dirty="0"/>
          </a:p>
        </p:txBody>
      </p:sp>
      <p:grpSp>
        <p:nvGrpSpPr>
          <p:cNvPr id="11" name="Group 10"/>
          <p:cNvGrpSpPr/>
          <p:nvPr/>
        </p:nvGrpSpPr>
        <p:grpSpPr>
          <a:xfrm>
            <a:off x="507240" y="2602915"/>
            <a:ext cx="8233110" cy="1762189"/>
            <a:chOff x="664166" y="1497813"/>
            <a:chExt cx="11211470" cy="2673947"/>
          </a:xfrm>
        </p:grpSpPr>
        <p:grpSp>
          <p:nvGrpSpPr>
            <p:cNvPr id="15" name="Group 14"/>
            <p:cNvGrpSpPr/>
            <p:nvPr/>
          </p:nvGrpSpPr>
          <p:grpSpPr>
            <a:xfrm>
              <a:off x="664166" y="1844824"/>
              <a:ext cx="1941846" cy="1994710"/>
              <a:chOff x="792097" y="1062406"/>
              <a:chExt cx="1762255" cy="1810230"/>
            </a:xfrm>
          </p:grpSpPr>
          <p:sp>
            <p:nvSpPr>
              <p:cNvPr id="38" name="Oval 37"/>
              <p:cNvSpPr/>
              <p:nvPr/>
            </p:nvSpPr>
            <p:spPr>
              <a:xfrm>
                <a:off x="792097" y="1062406"/>
                <a:ext cx="1762255" cy="181023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Oval 4"/>
              <p:cNvSpPr/>
              <p:nvPr/>
            </p:nvSpPr>
            <p:spPr>
              <a:xfrm>
                <a:off x="898666" y="1327508"/>
                <a:ext cx="1548829" cy="1280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600" kern="1200" dirty="0" smtClean="0"/>
                  <a:t>Advice &amp; Support</a:t>
                </a:r>
                <a:endParaRPr lang="en-GB" sz="1600" kern="1200" dirty="0"/>
              </a:p>
            </p:txBody>
          </p:sp>
        </p:grpSp>
        <p:grpSp>
          <p:nvGrpSpPr>
            <p:cNvPr id="16" name="Group 15"/>
            <p:cNvGrpSpPr/>
            <p:nvPr/>
          </p:nvGrpSpPr>
          <p:grpSpPr>
            <a:xfrm>
              <a:off x="2606011" y="2423703"/>
              <a:ext cx="852077" cy="875275"/>
              <a:chOff x="2576030" y="1442555"/>
              <a:chExt cx="1022106" cy="1049933"/>
            </a:xfrm>
          </p:grpSpPr>
          <p:sp>
            <p:nvSpPr>
              <p:cNvPr id="36" name="Plus 35"/>
              <p:cNvSpPr/>
              <p:nvPr/>
            </p:nvSpPr>
            <p:spPr>
              <a:xfrm>
                <a:off x="2576030" y="1442555"/>
                <a:ext cx="1022106" cy="1049933"/>
              </a:xfrm>
              <a:prstGeom prst="mathPlus">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7" name="Plus 6"/>
              <p:cNvSpPr/>
              <p:nvPr/>
            </p:nvSpPr>
            <p:spPr>
              <a:xfrm>
                <a:off x="2711510" y="1847322"/>
                <a:ext cx="751146" cy="240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p:txBody>
          </p:sp>
        </p:grpSp>
        <p:grpSp>
          <p:nvGrpSpPr>
            <p:cNvPr id="17" name="Group 16"/>
            <p:cNvGrpSpPr/>
            <p:nvPr/>
          </p:nvGrpSpPr>
          <p:grpSpPr>
            <a:xfrm>
              <a:off x="3491880" y="1844824"/>
              <a:ext cx="1941846" cy="1994710"/>
              <a:chOff x="3619811" y="1062406"/>
              <a:chExt cx="1762255" cy="1810230"/>
            </a:xfrm>
          </p:grpSpPr>
          <p:sp>
            <p:nvSpPr>
              <p:cNvPr id="34" name="Oval 33"/>
              <p:cNvSpPr/>
              <p:nvPr/>
            </p:nvSpPr>
            <p:spPr>
              <a:xfrm>
                <a:off x="3619811" y="1062406"/>
                <a:ext cx="1762255" cy="181023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5" name="Oval 8"/>
              <p:cNvSpPr/>
              <p:nvPr/>
            </p:nvSpPr>
            <p:spPr>
              <a:xfrm>
                <a:off x="3877887" y="1327508"/>
                <a:ext cx="1246103" cy="1280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kern="1200" dirty="0" smtClean="0"/>
                  <a:t>Storage during research</a:t>
                </a:r>
                <a:endParaRPr lang="en-GB" kern="1200" dirty="0"/>
              </a:p>
            </p:txBody>
          </p:sp>
        </p:grpSp>
        <p:grpSp>
          <p:nvGrpSpPr>
            <p:cNvPr id="18" name="Group 17"/>
            <p:cNvGrpSpPr/>
            <p:nvPr/>
          </p:nvGrpSpPr>
          <p:grpSpPr>
            <a:xfrm>
              <a:off x="5433725" y="2423703"/>
              <a:ext cx="852077" cy="875275"/>
              <a:chOff x="5403744" y="1442555"/>
              <a:chExt cx="1022106" cy="1049933"/>
            </a:xfrm>
          </p:grpSpPr>
          <p:sp>
            <p:nvSpPr>
              <p:cNvPr id="32" name="Plus 31"/>
              <p:cNvSpPr/>
              <p:nvPr/>
            </p:nvSpPr>
            <p:spPr>
              <a:xfrm>
                <a:off x="5403744" y="1442555"/>
                <a:ext cx="1022106" cy="1049933"/>
              </a:xfrm>
              <a:prstGeom prst="mathPlus">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Plus 10"/>
              <p:cNvSpPr/>
              <p:nvPr/>
            </p:nvSpPr>
            <p:spPr>
              <a:xfrm>
                <a:off x="5539224" y="1847322"/>
                <a:ext cx="751146" cy="240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p:txBody>
          </p:sp>
        </p:grpSp>
        <p:grpSp>
          <p:nvGrpSpPr>
            <p:cNvPr id="19" name="Group 18"/>
            <p:cNvGrpSpPr/>
            <p:nvPr/>
          </p:nvGrpSpPr>
          <p:grpSpPr>
            <a:xfrm>
              <a:off x="6131820" y="1497813"/>
              <a:ext cx="2258960" cy="2673947"/>
              <a:chOff x="6277118" y="747489"/>
              <a:chExt cx="2050041" cy="2426648"/>
            </a:xfrm>
          </p:grpSpPr>
          <p:sp>
            <p:nvSpPr>
              <p:cNvPr id="30" name="Oval 29"/>
              <p:cNvSpPr/>
              <p:nvPr/>
            </p:nvSpPr>
            <p:spPr>
              <a:xfrm>
                <a:off x="6447524" y="1062406"/>
                <a:ext cx="1762255" cy="181023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Oval 12"/>
              <p:cNvSpPr/>
              <p:nvPr/>
            </p:nvSpPr>
            <p:spPr>
              <a:xfrm>
                <a:off x="6277118" y="747489"/>
                <a:ext cx="2050041" cy="2426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kern="1200" dirty="0" smtClean="0"/>
                  <a:t>Storage and access after research</a:t>
                </a:r>
                <a:endParaRPr lang="en-GB" kern="1200" dirty="0"/>
              </a:p>
            </p:txBody>
          </p:sp>
        </p:grpSp>
        <p:sp>
          <p:nvSpPr>
            <p:cNvPr id="29" name="Equal 14"/>
            <p:cNvSpPr/>
            <p:nvPr/>
          </p:nvSpPr>
          <p:spPr>
            <a:xfrm>
              <a:off x="8501233" y="2602171"/>
              <a:ext cx="708130" cy="562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p:txBody>
        </p:sp>
        <p:sp>
          <p:nvSpPr>
            <p:cNvPr id="27" name="Oval 16"/>
            <p:cNvSpPr/>
            <p:nvPr/>
          </p:nvSpPr>
          <p:spPr>
            <a:xfrm>
              <a:off x="9380671" y="1652037"/>
              <a:ext cx="2494965" cy="24767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kern="1200" dirty="0" smtClean="0"/>
                <a:t>Compliance and </a:t>
              </a:r>
            </a:p>
            <a:p>
              <a:pPr lvl="0" algn="ctr" defTabSz="488950">
                <a:lnSpc>
                  <a:spcPct val="90000"/>
                </a:lnSpc>
                <a:spcBef>
                  <a:spcPct val="0"/>
                </a:spcBef>
                <a:spcAft>
                  <a:spcPct val="35000"/>
                </a:spcAft>
              </a:pPr>
              <a:r>
                <a:rPr lang="en-GB" kern="1200" dirty="0" smtClean="0"/>
                <a:t>Best Practice</a:t>
              </a:r>
              <a:endParaRPr lang="en-GB" kern="1200" dirty="0"/>
            </a:p>
          </p:txBody>
        </p:sp>
      </p:gr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grpSp>
        <p:nvGrpSpPr>
          <p:cNvPr id="41" name="Group 40"/>
          <p:cNvGrpSpPr/>
          <p:nvPr/>
        </p:nvGrpSpPr>
        <p:grpSpPr>
          <a:xfrm>
            <a:off x="6214142" y="3200784"/>
            <a:ext cx="707598" cy="630699"/>
            <a:chOff x="5414236" y="3661933"/>
            <a:chExt cx="577733" cy="573805"/>
          </a:xfrm>
        </p:grpSpPr>
        <p:sp>
          <p:nvSpPr>
            <p:cNvPr id="42" name="Equal 41"/>
            <p:cNvSpPr/>
            <p:nvPr/>
          </p:nvSpPr>
          <p:spPr>
            <a:xfrm>
              <a:off x="5414236" y="3661933"/>
              <a:ext cx="577733" cy="573805"/>
            </a:xfrm>
            <a:prstGeom prst="mathEqual">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3" name="Equal 14"/>
            <p:cNvSpPr/>
            <p:nvPr/>
          </p:nvSpPr>
          <p:spPr>
            <a:xfrm>
              <a:off x="5490815" y="3780137"/>
              <a:ext cx="424575" cy="337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p:txBody>
        </p:sp>
      </p:grpSp>
      <p:grpSp>
        <p:nvGrpSpPr>
          <p:cNvPr id="44" name="Group 43"/>
          <p:cNvGrpSpPr/>
          <p:nvPr/>
        </p:nvGrpSpPr>
        <p:grpSpPr>
          <a:xfrm>
            <a:off x="6953751" y="2695515"/>
            <a:ext cx="1832170" cy="1641237"/>
            <a:chOff x="8790864" y="2489587"/>
            <a:chExt cx="1115732" cy="1075822"/>
          </a:xfrm>
        </p:grpSpPr>
        <p:sp>
          <p:nvSpPr>
            <p:cNvPr id="45" name="Oval 44"/>
            <p:cNvSpPr/>
            <p:nvPr/>
          </p:nvSpPr>
          <p:spPr>
            <a:xfrm>
              <a:off x="8851482" y="2489587"/>
              <a:ext cx="996092" cy="989319"/>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Oval 16"/>
            <p:cNvSpPr/>
            <p:nvPr/>
          </p:nvSpPr>
          <p:spPr>
            <a:xfrm>
              <a:off x="8790864" y="2495511"/>
              <a:ext cx="1115732" cy="1069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kern="1200" dirty="0" smtClean="0"/>
                <a:t>Compliance and </a:t>
              </a:r>
            </a:p>
            <a:p>
              <a:pPr lvl="0" algn="ctr" defTabSz="488950">
                <a:lnSpc>
                  <a:spcPct val="90000"/>
                </a:lnSpc>
                <a:spcBef>
                  <a:spcPct val="0"/>
                </a:spcBef>
                <a:spcAft>
                  <a:spcPct val="35000"/>
                </a:spcAft>
              </a:pPr>
              <a:r>
                <a:rPr lang="en-GB" kern="1200" dirty="0" smtClean="0"/>
                <a:t>Best Practice</a:t>
              </a:r>
              <a:endParaRPr lang="en-GB" kern="1200" dirty="0"/>
            </a:p>
          </p:txBody>
        </p:sp>
      </p:grpSp>
    </p:spTree>
    <p:extLst>
      <p:ext uri="{BB962C8B-B14F-4D97-AF65-F5344CB8AC3E}">
        <p14:creationId xmlns:p14="http://schemas.microsoft.com/office/powerpoint/2010/main" val="3548790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2931" y="978179"/>
            <a:ext cx="8208912" cy="720080"/>
          </a:xfrm>
        </p:spPr>
        <p:txBody>
          <a:bodyPr/>
          <a:lstStyle/>
          <a:p>
            <a:r>
              <a:rPr lang="en-GB" dirty="0" smtClean="0">
                <a:latin typeface="+mj-lt"/>
              </a:rPr>
              <a:t>Systems, Tools &amp; What they Do for You</a:t>
            </a:r>
            <a:endParaRPr lang="en-GB"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1300" y="3511065"/>
            <a:ext cx="1413718" cy="482733"/>
          </a:xfrm>
          <a:prstGeom prst="rect">
            <a:avLst/>
          </a:prstGeom>
        </p:spPr>
      </p:pic>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798" y="4338687"/>
            <a:ext cx="1182700" cy="766152"/>
          </a:xfrm>
          <a:prstGeom prst="rect">
            <a:avLst/>
          </a:prstGeom>
        </p:spPr>
      </p:pic>
      <p:sp>
        <p:nvSpPr>
          <p:cNvPr id="46" name="Cloud 45"/>
          <p:cNvSpPr/>
          <p:nvPr/>
        </p:nvSpPr>
        <p:spPr>
          <a:xfrm>
            <a:off x="237980" y="2083727"/>
            <a:ext cx="1984336" cy="100811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lumMod val="75000"/>
                  </a:schemeClr>
                </a:solidFill>
              </a:rPr>
              <a:t>Planning</a:t>
            </a:r>
            <a:endParaRPr lang="en-GB" dirty="0">
              <a:solidFill>
                <a:schemeClr val="accent1">
                  <a:lumMod val="75000"/>
                </a:schemeClr>
              </a:solidFill>
            </a:endParaRPr>
          </a:p>
        </p:txBody>
      </p:sp>
      <p:sp>
        <p:nvSpPr>
          <p:cNvPr id="47" name="Cloud 46"/>
          <p:cNvSpPr/>
          <p:nvPr/>
        </p:nvSpPr>
        <p:spPr>
          <a:xfrm>
            <a:off x="3250732" y="1804754"/>
            <a:ext cx="1984336" cy="100811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lumMod val="75000"/>
                  </a:schemeClr>
                </a:solidFill>
              </a:rPr>
              <a:t>Active Research</a:t>
            </a:r>
            <a:endParaRPr lang="en-GB" dirty="0">
              <a:solidFill>
                <a:schemeClr val="accent1">
                  <a:lumMod val="75000"/>
                </a:schemeClr>
              </a:solidFill>
            </a:endParaRPr>
          </a:p>
        </p:txBody>
      </p:sp>
      <p:sp>
        <p:nvSpPr>
          <p:cNvPr id="48" name="Cloud 47"/>
          <p:cNvSpPr/>
          <p:nvPr/>
        </p:nvSpPr>
        <p:spPr>
          <a:xfrm flipH="1">
            <a:off x="6178800" y="2201891"/>
            <a:ext cx="2198718" cy="100811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lumMod val="75000"/>
                  </a:schemeClr>
                </a:solidFill>
              </a:rPr>
              <a:t>Research Completion</a:t>
            </a:r>
            <a:endParaRPr lang="en-GB" dirty="0">
              <a:solidFill>
                <a:schemeClr val="accent1">
                  <a:lumMod val="75000"/>
                </a:schemeClr>
              </a:solidFill>
            </a:endParaRPr>
          </a:p>
        </p:txBody>
      </p:sp>
      <p:grpSp>
        <p:nvGrpSpPr>
          <p:cNvPr id="50" name="Group 49"/>
          <p:cNvGrpSpPr/>
          <p:nvPr/>
        </p:nvGrpSpPr>
        <p:grpSpPr>
          <a:xfrm>
            <a:off x="3055270" y="2853945"/>
            <a:ext cx="2545610" cy="2445444"/>
            <a:chOff x="2752174" y="1499106"/>
            <a:chExt cx="2545610" cy="2445444"/>
          </a:xfrm>
        </p:grpSpPr>
        <p:pic>
          <p:nvPicPr>
            <p:cNvPr id="30" name="Picture 29" descr="Network_Folder.png"/>
            <p:cNvPicPr>
              <a:picLocks noChangeAspect="1"/>
            </p:cNvPicPr>
            <p:nvPr/>
          </p:nvPicPr>
          <p:blipFill>
            <a:blip r:embed="rId6" cstate="print"/>
            <a:stretch>
              <a:fillRect/>
            </a:stretch>
          </p:blipFill>
          <p:spPr>
            <a:xfrm>
              <a:off x="2752174" y="1499106"/>
              <a:ext cx="826691" cy="798184"/>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l="22001" t="22437" r="12838" b="22439"/>
            <a:stretch/>
          </p:blipFill>
          <p:spPr>
            <a:xfrm>
              <a:off x="3307841" y="3009594"/>
              <a:ext cx="1243354" cy="934956"/>
            </a:xfrm>
            <a:prstGeom prst="rect">
              <a:avLst/>
            </a:prstGeom>
          </p:spPr>
        </p:pic>
        <p:pic>
          <p:nvPicPr>
            <p:cNvPr id="41" name="Picture 40" descr="sharepoint-2013-logo.jpg"/>
            <p:cNvPicPr>
              <a:picLocks noChangeAspect="1"/>
            </p:cNvPicPr>
            <p:nvPr/>
          </p:nvPicPr>
          <p:blipFill>
            <a:blip r:embed="rId8" cstate="print"/>
            <a:stretch>
              <a:fillRect/>
            </a:stretch>
          </p:blipFill>
          <p:spPr>
            <a:xfrm>
              <a:off x="3116776" y="2379448"/>
              <a:ext cx="1715030" cy="519022"/>
            </a:xfrm>
            <a:prstGeom prst="rect">
              <a:avLst/>
            </a:prstGeom>
            <a:noFill/>
            <a:ln w="9525">
              <a:noFill/>
            </a:ln>
          </p:spPr>
        </p:pic>
        <p:sp>
          <p:nvSpPr>
            <p:cNvPr id="49" name="TextBox 48"/>
            <p:cNvSpPr txBox="1"/>
            <p:nvPr/>
          </p:nvSpPr>
          <p:spPr>
            <a:xfrm>
              <a:off x="3353568" y="1723721"/>
              <a:ext cx="1944216" cy="400110"/>
            </a:xfrm>
            <a:prstGeom prst="rect">
              <a:avLst/>
            </a:prstGeom>
            <a:noFill/>
          </p:spPr>
          <p:txBody>
            <a:bodyPr wrap="square" rtlCol="0">
              <a:spAutoFit/>
            </a:bodyPr>
            <a:lstStyle/>
            <a:p>
              <a:r>
                <a:rPr lang="en-GB" sz="2000" dirty="0" smtClean="0">
                  <a:solidFill>
                    <a:schemeClr val="tx1">
                      <a:lumMod val="65000"/>
                      <a:lumOff val="35000"/>
                    </a:schemeClr>
                  </a:solidFill>
                </a:rPr>
                <a:t>Network Drives</a:t>
              </a:r>
              <a:endParaRPr lang="en-GB" sz="2000" dirty="0">
                <a:solidFill>
                  <a:schemeClr val="tx1">
                    <a:lumMod val="65000"/>
                    <a:lumOff val="35000"/>
                  </a:schemeClr>
                </a:solidFill>
              </a:endParaRPr>
            </a:p>
          </p:txBody>
        </p:sp>
      </p:grpSp>
      <p:pic>
        <p:nvPicPr>
          <p:cNvPr id="51" name="Picture 50">
            <a:hlinkClick r:id="rId9"/>
          </p:cNvPr>
          <p:cNvPicPr>
            <a:picLocks noChangeAspect="1"/>
          </p:cNvPicPr>
          <p:nvPr/>
        </p:nvPicPr>
        <p:blipFill>
          <a:blip r:embed="rId10" cstate="print"/>
          <a:stretch>
            <a:fillRect/>
          </a:stretch>
        </p:blipFill>
        <p:spPr>
          <a:xfrm>
            <a:off x="294749" y="3438929"/>
            <a:ext cx="2017245" cy="814380"/>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Tree>
    <p:extLst>
      <p:ext uri="{BB962C8B-B14F-4D97-AF65-F5344CB8AC3E}">
        <p14:creationId xmlns:p14="http://schemas.microsoft.com/office/powerpoint/2010/main" val="2064928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888" y="2852936"/>
            <a:ext cx="8229600" cy="1584176"/>
          </a:xfrm>
          <a:solidFill>
            <a:schemeClr val="accent1"/>
          </a:solidFill>
        </p:spPr>
        <p:txBody>
          <a:bodyPr>
            <a:normAutofit/>
          </a:bodyPr>
          <a:lstStyle/>
          <a:p>
            <a:r>
              <a:rPr lang="en-GB" sz="2800" dirty="0" smtClean="0">
                <a:solidFill>
                  <a:schemeClr val="bg1"/>
                </a:solidFill>
              </a:rPr>
              <a:t>£2.4m replacement of storage</a:t>
            </a:r>
          </a:p>
          <a:p>
            <a:r>
              <a:rPr lang="en-GB" sz="2800" dirty="0" smtClean="0">
                <a:solidFill>
                  <a:schemeClr val="bg1"/>
                </a:solidFill>
              </a:rPr>
              <a:t>2PB of available storage = 2,097,152GB</a:t>
            </a:r>
          </a:p>
          <a:p>
            <a:r>
              <a:rPr lang="en-GB" sz="2800" dirty="0" smtClean="0">
                <a:solidFill>
                  <a:schemeClr val="bg1"/>
                </a:solidFill>
              </a:rPr>
              <a:t>Corporate Cloud</a:t>
            </a:r>
            <a:endParaRPr lang="en-GB" sz="2800" dirty="0">
              <a:solidFill>
                <a:schemeClr val="bg1"/>
              </a:solidFill>
            </a:endParaRPr>
          </a:p>
        </p:txBody>
      </p:sp>
      <p:sp>
        <p:nvSpPr>
          <p:cNvPr id="3" name="Title 2"/>
          <p:cNvSpPr>
            <a:spLocks noGrp="1"/>
          </p:cNvSpPr>
          <p:nvPr>
            <p:ph type="ctrTitle"/>
          </p:nvPr>
        </p:nvSpPr>
        <p:spPr>
          <a:xfrm>
            <a:off x="477888" y="1412776"/>
            <a:ext cx="8208912" cy="720080"/>
          </a:xfrm>
        </p:spPr>
        <p:txBody>
          <a:bodyPr/>
          <a:lstStyle/>
          <a:p>
            <a:r>
              <a:rPr lang="en-GB" dirty="0" smtClean="0">
                <a:latin typeface="+mj-lt"/>
              </a:rPr>
              <a:t>Innovative, user-led, technological solutions . . . </a:t>
            </a:r>
            <a:endParaRPr lang="en-GB" dirty="0">
              <a:latin typeface="+mj-lt"/>
            </a:endParaRPr>
          </a:p>
        </p:txBody>
      </p:sp>
      <p:sp>
        <p:nvSpPr>
          <p:cNvPr id="4" name="TextBox 3"/>
          <p:cNvSpPr txBox="1"/>
          <p:nvPr/>
        </p:nvSpPr>
        <p:spPr>
          <a:xfrm>
            <a:off x="1187624" y="5051509"/>
            <a:ext cx="6473439" cy="584775"/>
          </a:xfrm>
          <a:prstGeom prst="rect">
            <a:avLst/>
          </a:prstGeom>
          <a:noFill/>
        </p:spPr>
        <p:txBody>
          <a:bodyPr wrap="none" rtlCol="0">
            <a:spAutoFit/>
          </a:bodyPr>
          <a:lstStyle/>
          <a:p>
            <a:r>
              <a:rPr lang="en-GB" sz="3200" dirty="0" smtClean="0">
                <a:solidFill>
                  <a:sysClr val="windowText" lastClr="000000"/>
                </a:solidFill>
              </a:rPr>
              <a:t>. . . . to support behaviour change . . . </a:t>
            </a:r>
            <a:endParaRPr lang="en-GB" sz="3200" dirty="0">
              <a:solidFill>
                <a:sysClr val="windowText" lastClr="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6" y="5890642"/>
            <a:ext cx="9163056" cy="971550"/>
          </a:xfrm>
          <a:prstGeom prst="rect">
            <a:avLst/>
          </a:prstGeom>
        </p:spPr>
      </p:pic>
    </p:spTree>
    <p:extLst>
      <p:ext uri="{BB962C8B-B14F-4D97-AF65-F5344CB8AC3E}">
        <p14:creationId xmlns:p14="http://schemas.microsoft.com/office/powerpoint/2010/main" val="23379972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6390" y="822809"/>
            <a:ext cx="8208912" cy="720080"/>
          </a:xfrm>
        </p:spPr>
        <p:txBody>
          <a:bodyPr/>
          <a:lstStyle/>
          <a:p>
            <a:r>
              <a:rPr lang="en-GB" dirty="0" smtClean="0">
                <a:latin typeface="+mj-lt"/>
              </a:rPr>
              <a:t>Storage Infrastructure</a:t>
            </a:r>
            <a:endParaRPr lang="en-GB"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2" y="6534834"/>
            <a:ext cx="9163056" cy="971550"/>
          </a:xfrm>
          <a:prstGeom prst="rect">
            <a:avLst/>
          </a:prstGeom>
        </p:spPr>
      </p:pic>
      <p:sp>
        <p:nvSpPr>
          <p:cNvPr id="53" name="Rectangle 52"/>
          <p:cNvSpPr/>
          <p:nvPr/>
        </p:nvSpPr>
        <p:spPr>
          <a:xfrm>
            <a:off x="319820" y="1412775"/>
            <a:ext cx="3316076" cy="3277019"/>
          </a:xfrm>
          <a:prstGeom prst="rect">
            <a:avLst/>
          </a:prstGeom>
          <a:noFill/>
          <a:ln w="508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p:txBody>
      </p:sp>
      <p:sp>
        <p:nvSpPr>
          <p:cNvPr id="54" name="Rectangle 53"/>
          <p:cNvSpPr/>
          <p:nvPr/>
        </p:nvSpPr>
        <p:spPr>
          <a:xfrm>
            <a:off x="6132862" y="1412776"/>
            <a:ext cx="2280831" cy="3277018"/>
          </a:xfrm>
          <a:prstGeom prst="rect">
            <a:avLst/>
          </a:prstGeom>
          <a:noFill/>
          <a:ln w="508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630223" y="5083623"/>
            <a:ext cx="1719808" cy="1200329"/>
          </a:xfrm>
          <a:prstGeom prst="rect">
            <a:avLst/>
          </a:prstGeom>
          <a:noFill/>
        </p:spPr>
        <p:txBody>
          <a:bodyPr wrap="square" rtlCol="0" anchor="t" anchorCtr="1">
            <a:spAutoFit/>
          </a:bodyPr>
          <a:lstStyle/>
          <a:p>
            <a:pPr algn="ctr"/>
            <a:r>
              <a:rPr lang="en-GB" b="1" dirty="0" smtClean="0"/>
              <a:t>Building 3</a:t>
            </a:r>
          </a:p>
          <a:p>
            <a:pPr algn="ctr"/>
            <a:r>
              <a:rPr lang="en-GB" dirty="0" smtClean="0"/>
              <a:t>Tape </a:t>
            </a:r>
            <a:r>
              <a:rPr lang="en-GB" dirty="0"/>
              <a:t>backup - Quantum Scalar i500</a:t>
            </a:r>
          </a:p>
        </p:txBody>
      </p:sp>
      <p:sp>
        <p:nvSpPr>
          <p:cNvPr id="56" name="TextBox 55"/>
          <p:cNvSpPr txBox="1"/>
          <p:nvPr/>
        </p:nvSpPr>
        <p:spPr>
          <a:xfrm>
            <a:off x="6437912" y="5083623"/>
            <a:ext cx="1719808" cy="1754326"/>
          </a:xfrm>
          <a:prstGeom prst="rect">
            <a:avLst/>
          </a:prstGeom>
          <a:noFill/>
        </p:spPr>
        <p:txBody>
          <a:bodyPr wrap="square" rtlCol="0" anchor="t" anchorCtr="1">
            <a:spAutoFit/>
          </a:bodyPr>
          <a:lstStyle/>
          <a:p>
            <a:pPr algn="ctr"/>
            <a:r>
              <a:rPr lang="en-GB" b="1" dirty="0" smtClean="0"/>
              <a:t>Building 4</a:t>
            </a:r>
          </a:p>
          <a:p>
            <a:pPr algn="ctr"/>
            <a:r>
              <a:rPr lang="en-GB" dirty="0" smtClean="0"/>
              <a:t>Tape </a:t>
            </a:r>
            <a:r>
              <a:rPr lang="en-GB" dirty="0"/>
              <a:t>backup - Quantum Scalar i500</a:t>
            </a:r>
          </a:p>
          <a:p>
            <a:endParaRPr lang="en-GB" dirty="0" smtClean="0"/>
          </a:p>
          <a:p>
            <a:endParaRPr lang="en-GB" dirty="0"/>
          </a:p>
        </p:txBody>
      </p:sp>
      <p:sp>
        <p:nvSpPr>
          <p:cNvPr id="92" name="TextBox 91"/>
          <p:cNvSpPr txBox="1"/>
          <p:nvPr/>
        </p:nvSpPr>
        <p:spPr>
          <a:xfrm>
            <a:off x="370267" y="1506326"/>
            <a:ext cx="1866787" cy="1200329"/>
          </a:xfrm>
          <a:prstGeom prst="rect">
            <a:avLst/>
          </a:prstGeom>
          <a:noFill/>
        </p:spPr>
        <p:txBody>
          <a:bodyPr wrap="square" rtlCol="0">
            <a:spAutoFit/>
          </a:bodyPr>
          <a:lstStyle/>
          <a:p>
            <a:r>
              <a:rPr lang="en-GB" b="1" dirty="0" smtClean="0"/>
              <a:t>Building 1</a:t>
            </a:r>
          </a:p>
          <a:p>
            <a:endParaRPr lang="en-GB" dirty="0"/>
          </a:p>
          <a:p>
            <a:r>
              <a:rPr lang="en-GB" dirty="0" smtClean="0"/>
              <a:t>180 TB “block storage” array</a:t>
            </a:r>
          </a:p>
        </p:txBody>
      </p:sp>
      <p:sp>
        <p:nvSpPr>
          <p:cNvPr id="93" name="TextBox 92"/>
          <p:cNvSpPr txBox="1"/>
          <p:nvPr/>
        </p:nvSpPr>
        <p:spPr>
          <a:xfrm>
            <a:off x="6452229" y="1443407"/>
            <a:ext cx="1380482" cy="369332"/>
          </a:xfrm>
          <a:prstGeom prst="rect">
            <a:avLst/>
          </a:prstGeom>
          <a:noFill/>
        </p:spPr>
        <p:txBody>
          <a:bodyPr wrap="square" rtlCol="0">
            <a:spAutoFit/>
          </a:bodyPr>
          <a:lstStyle/>
          <a:p>
            <a:r>
              <a:rPr lang="en-GB" b="1" dirty="0" smtClean="0"/>
              <a:t>Building 2</a:t>
            </a:r>
            <a:endParaRPr lang="en-GB" b="1" dirty="0"/>
          </a:p>
        </p:txBody>
      </p:sp>
      <p:pic>
        <p:nvPicPr>
          <p:cNvPr id="23" name="Picture 22" descr="C:\Users\ras97114\Desktop\Quant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5868" y="4977568"/>
            <a:ext cx="727980" cy="14124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Users\ras97114\Desktop\Quant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585" y="4977568"/>
            <a:ext cx="727980" cy="14124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Research Data\hus-v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5912" y="1901776"/>
            <a:ext cx="421976" cy="8048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H:\Research Data\hus-v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0118" y="3379205"/>
            <a:ext cx="679913" cy="12968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Research Data\hus-v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4167" y="3392923"/>
            <a:ext cx="679913" cy="1296871"/>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p:cNvSpPr/>
          <p:nvPr/>
        </p:nvSpPr>
        <p:spPr>
          <a:xfrm>
            <a:off x="4013553" y="2782331"/>
            <a:ext cx="1583470" cy="12590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779912" y="1875658"/>
            <a:ext cx="1512168" cy="1200329"/>
          </a:xfrm>
          <a:prstGeom prst="rect">
            <a:avLst/>
          </a:prstGeom>
          <a:noFill/>
        </p:spPr>
        <p:txBody>
          <a:bodyPr wrap="square" rtlCol="0">
            <a:spAutoFit/>
          </a:bodyPr>
          <a:lstStyle/>
          <a:p>
            <a:r>
              <a:rPr lang="en-GB" dirty="0" smtClean="0"/>
              <a:t>Brocade SAN (dual fabric)</a:t>
            </a:r>
          </a:p>
          <a:p>
            <a:endParaRPr lang="en-GB" dirty="0" smtClean="0"/>
          </a:p>
          <a:p>
            <a:endParaRPr lang="en-GB" dirty="0"/>
          </a:p>
        </p:txBody>
      </p:sp>
      <p:sp>
        <p:nvSpPr>
          <p:cNvPr id="35" name="Rectangle 34"/>
          <p:cNvSpPr/>
          <p:nvPr/>
        </p:nvSpPr>
        <p:spPr>
          <a:xfrm>
            <a:off x="319820" y="4869160"/>
            <a:ext cx="3316075" cy="1445424"/>
          </a:xfrm>
          <a:prstGeom prst="rect">
            <a:avLst/>
          </a:prstGeom>
          <a:noFill/>
          <a:ln w="508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p:txBody>
      </p:sp>
      <p:sp>
        <p:nvSpPr>
          <p:cNvPr id="36" name="Rectangle 35"/>
          <p:cNvSpPr/>
          <p:nvPr/>
        </p:nvSpPr>
        <p:spPr>
          <a:xfrm>
            <a:off x="5292080" y="4878453"/>
            <a:ext cx="3121613" cy="1445424"/>
          </a:xfrm>
          <a:prstGeom prst="rect">
            <a:avLst/>
          </a:prstGeom>
          <a:noFill/>
          <a:ln w="508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p:txBody>
      </p:sp>
      <p:pic>
        <p:nvPicPr>
          <p:cNvPr id="37" name="Picture 36" descr="C:\Users\ras97114\Desktop\HNA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5868" y="3533867"/>
            <a:ext cx="949905" cy="50749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C:\Users\ras97114\Desktop\HNA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9469" y="4112375"/>
            <a:ext cx="949905" cy="5074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H:\Research Data\hus-v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148" y="1994631"/>
            <a:ext cx="421976" cy="8048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C:\Users\ras97114\Desktop\HNA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9058" y="3533868"/>
            <a:ext cx="949905" cy="50749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C:\Users\ras97114\Desktop\HNA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7911" y="4112376"/>
            <a:ext cx="949905" cy="5074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32863" y="1994631"/>
            <a:ext cx="1151016" cy="923330"/>
          </a:xfrm>
          <a:prstGeom prst="rect">
            <a:avLst/>
          </a:prstGeom>
          <a:noFill/>
        </p:spPr>
        <p:txBody>
          <a:bodyPr wrap="square" rtlCol="0">
            <a:spAutoFit/>
          </a:bodyPr>
          <a:lstStyle/>
          <a:p>
            <a:r>
              <a:rPr lang="en-GB" dirty="0" smtClean="0"/>
              <a:t>Exact replica of building 1</a:t>
            </a:r>
          </a:p>
        </p:txBody>
      </p:sp>
      <p:sp>
        <p:nvSpPr>
          <p:cNvPr id="10" name="TextBox 9"/>
          <p:cNvSpPr txBox="1"/>
          <p:nvPr/>
        </p:nvSpPr>
        <p:spPr>
          <a:xfrm>
            <a:off x="370267" y="3051285"/>
            <a:ext cx="1299851" cy="1477328"/>
          </a:xfrm>
          <a:prstGeom prst="rect">
            <a:avLst/>
          </a:prstGeom>
          <a:noFill/>
        </p:spPr>
        <p:txBody>
          <a:bodyPr wrap="square" rtlCol="0">
            <a:spAutoFit/>
          </a:bodyPr>
          <a:lstStyle/>
          <a:p>
            <a:r>
              <a:rPr lang="en-GB" dirty="0" smtClean="0"/>
              <a:t>2 PB “file storage” array, and HNAS 4100 cluster</a:t>
            </a:r>
            <a:endParaRPr lang="en-GB" dirty="0"/>
          </a:p>
        </p:txBody>
      </p:sp>
    </p:spTree>
    <p:extLst>
      <p:ext uri="{BB962C8B-B14F-4D97-AF65-F5344CB8AC3E}">
        <p14:creationId xmlns:p14="http://schemas.microsoft.com/office/powerpoint/2010/main" val="3824552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06609A7EFCC14DACB18FE11EA60F1A" ma:contentTypeVersion="0" ma:contentTypeDescription="Create a new document." ma:contentTypeScope="" ma:versionID="a952574d14c47dd6ed0d748cfdb4d9e0">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2F9221-9A19-4E1B-81DE-0C942A6845A0}">
  <ds:schemaRefs>
    <ds:schemaRef ds:uri="http://schemas.microsoft.com/office/infopath/2007/PartnerControls"/>
    <ds:schemaRef ds:uri="http://purl.org/dc/terms/"/>
    <ds:schemaRef ds:uri="http://schemas.microsoft.com/office/2006/documentManagement/types"/>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607F22E-E53A-4DA2-A1DD-F8BD9FF67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5F208EE-C9C7-4E12-BD57-9DF111F0E7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1782</TotalTime>
  <Words>756</Words>
  <Application>Microsoft Office PowerPoint</Application>
  <PresentationFormat>On-screen Show (4:3)</PresentationFormat>
  <Paragraphs>172</Paragraphs>
  <Slides>19</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Research Data Management</vt:lpstr>
      <vt:lpstr>RDMS Project</vt:lpstr>
      <vt:lpstr>Joint Approach</vt:lpstr>
      <vt:lpstr>IT projects programme</vt:lpstr>
      <vt:lpstr>Approach</vt:lpstr>
      <vt:lpstr>What did researchers want/need?</vt:lpstr>
      <vt:lpstr>Systems, Tools &amp; What they Do for You</vt:lpstr>
      <vt:lpstr>Innovative, user-led, technological solutions . . . </vt:lpstr>
      <vt:lpstr>Storage Infrastructure</vt:lpstr>
      <vt:lpstr>Mapped drives (H: and i:) </vt:lpstr>
      <vt:lpstr>Strathcloud </vt:lpstr>
      <vt:lpstr>Strathcloud </vt:lpstr>
      <vt:lpstr>Storage Usage </vt:lpstr>
      <vt:lpstr>Possible Future Developments </vt:lpstr>
      <vt:lpstr>Completed Dataset Deposit</vt:lpstr>
      <vt:lpstr>Completed Dataset Deposit</vt:lpstr>
      <vt:lpstr>RDMS in the Library</vt:lpstr>
      <vt:lpstr>PowerPoint Presentation</vt:lpstr>
      <vt:lpstr>PowerPoint Presentation</vt:lpstr>
    </vt:vector>
  </TitlesOfParts>
  <Company>University of Strathclyde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Claire Carroll</cp:lastModifiedBy>
  <cp:revision>110</cp:revision>
  <cp:lastPrinted>2015-02-03T14:43:06Z</cp:lastPrinted>
  <dcterms:created xsi:type="dcterms:W3CDTF">2011-09-15T12:59:51Z</dcterms:created>
  <dcterms:modified xsi:type="dcterms:W3CDTF">2016-04-27T11:29:30Z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0x010100B806609A7EFCC14DACB18FE11EA60F1A</vt:lpwstr>
  </property>
</Properties>
</file>